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4" r:id="rId37"/>
    <p:sldId id="293" r:id="rId38"/>
    <p:sldId id="295" r:id="rId39"/>
    <p:sldId id="296" r:id="rId40"/>
    <p:sldId id="299" r:id="rId41"/>
    <p:sldId id="297" r:id="rId42"/>
    <p:sldId id="298"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3" r:id="rId56"/>
    <p:sldId id="312" r:id="rId57"/>
    <p:sldId id="314" r:id="rId58"/>
    <p:sldId id="315" r:id="rId59"/>
    <p:sldId id="316" r:id="rId60"/>
    <p:sldId id="319" r:id="rId61"/>
    <p:sldId id="317" r:id="rId62"/>
    <p:sldId id="318" r:id="rId63"/>
    <p:sldId id="320" r:id="rId64"/>
    <p:sldId id="321" r:id="rId65"/>
    <p:sldId id="324" r:id="rId66"/>
    <p:sldId id="323" r:id="rId67"/>
    <p:sldId id="322" r:id="rId68"/>
    <p:sldId id="327" r:id="rId69"/>
    <p:sldId id="325" r:id="rId70"/>
    <p:sldId id="326" r:id="rId71"/>
    <p:sldId id="328" r:id="rId72"/>
    <p:sldId id="329" r:id="rId73"/>
    <p:sldId id="332" r:id="rId74"/>
    <p:sldId id="333" r:id="rId75"/>
    <p:sldId id="330" r:id="rId76"/>
    <p:sldId id="334" r:id="rId77"/>
    <p:sldId id="335" r:id="rId78"/>
    <p:sldId id="336" r:id="rId79"/>
    <p:sldId id="337" r:id="rId80"/>
    <p:sldId id="338" r:id="rId81"/>
    <p:sldId id="331" r:id="rId82"/>
    <p:sldId id="339" r:id="rId83"/>
    <p:sldId id="340" r:id="rId84"/>
    <p:sldId id="341" r:id="rId85"/>
    <p:sldId id="342" r:id="rId86"/>
    <p:sldId id="343" r:id="rId87"/>
    <p:sldId id="344" r:id="rId88"/>
    <p:sldId id="345"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1690"/>
  </p:normalViewPr>
  <p:slideViewPr>
    <p:cSldViewPr snapToGrid="0">
      <p:cViewPr varScale="1">
        <p:scale>
          <a:sx n="82" d="100"/>
          <a:sy n="82" d="100"/>
        </p:scale>
        <p:origin x="49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00BCD-1844-294A-9F62-42A068E8B196}" type="datetimeFigureOut">
              <a:rPr lang="en-US" smtClean="0"/>
              <a:t>11/19/25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E64CE-5B85-5140-9F57-F26E9D0E6AD4}" type="slidenum">
              <a:rPr lang="en-US" smtClean="0"/>
              <a:t>‹#›</a:t>
            </a:fld>
            <a:endParaRPr lang="en-US"/>
          </a:p>
        </p:txBody>
      </p:sp>
    </p:spTree>
    <p:extLst>
      <p:ext uri="{BB962C8B-B14F-4D97-AF65-F5344CB8AC3E}">
        <p14:creationId xmlns:p14="http://schemas.microsoft.com/office/powerpoint/2010/main" val="2919562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1. Decision nodes</a:t>
            </a:r>
            <a:r>
              <a:rPr lang="en-IN" sz="1200" b="0" i="0" u="none" strike="noStrike" kern="1200" dirty="0">
                <a:solidFill>
                  <a:schemeClr val="tx1"/>
                </a:solidFill>
                <a:effectLst/>
                <a:latin typeface="+mn-lt"/>
                <a:ea typeface="+mn-ea"/>
                <a:cs typeface="+mn-cs"/>
              </a:rPr>
              <a:t>: It asks a question about one of the input features</a:t>
            </a:r>
          </a:p>
          <a:p>
            <a:r>
              <a:rPr lang="en-IN" sz="1200" b="0" i="0" u="none" strike="noStrike" kern="1200" dirty="0">
                <a:solidFill>
                  <a:schemeClr val="tx1"/>
                </a:solidFill>
                <a:effectLst/>
                <a:latin typeface="+mn-lt"/>
                <a:ea typeface="+mn-ea"/>
                <a:cs typeface="+mn-cs"/>
              </a:rPr>
              <a:t>That node </a:t>
            </a:r>
            <a:r>
              <a:rPr lang="en-IN" sz="1200" b="0" i="1" u="none" strike="noStrike" kern="1200" dirty="0">
                <a:solidFill>
                  <a:schemeClr val="tx1"/>
                </a:solidFill>
                <a:effectLst/>
                <a:latin typeface="+mn-lt"/>
                <a:ea typeface="+mn-ea"/>
                <a:cs typeface="+mn-cs"/>
              </a:rPr>
              <a:t>splits</a:t>
            </a:r>
            <a:r>
              <a:rPr lang="en-IN" sz="1200" b="0" i="0" u="none" strike="noStrike" kern="1200" dirty="0">
                <a:solidFill>
                  <a:schemeClr val="tx1"/>
                </a:solidFill>
                <a:effectLst/>
                <a:latin typeface="+mn-lt"/>
                <a:ea typeface="+mn-ea"/>
                <a:cs typeface="+mn-cs"/>
              </a:rPr>
              <a:t> the dataset into smaller parts based on the answer: (If-else)</a:t>
            </a:r>
          </a:p>
          <a:p>
            <a:r>
              <a:rPr lang="en-IN" sz="1200" b="1" i="0" u="none" strike="noStrike" kern="1200" dirty="0">
                <a:solidFill>
                  <a:schemeClr val="tx1"/>
                </a:solidFill>
                <a:effectLst/>
                <a:latin typeface="+mn-lt"/>
                <a:ea typeface="+mn-ea"/>
                <a:cs typeface="+mn-cs"/>
              </a:rPr>
              <a:t>Yes</a:t>
            </a:r>
            <a:r>
              <a:rPr lang="en-IN" sz="1200" b="0" i="0" u="none" strike="noStrike" kern="1200" dirty="0">
                <a:solidFill>
                  <a:schemeClr val="tx1"/>
                </a:solidFill>
                <a:effectLst/>
                <a:latin typeface="+mn-lt"/>
                <a:ea typeface="+mn-ea"/>
                <a:cs typeface="+mn-cs"/>
              </a:rPr>
              <a:t> → one subset of data</a:t>
            </a:r>
          </a:p>
          <a:p>
            <a:r>
              <a:rPr lang="en-IN" sz="1200" b="1" i="0" u="none" strike="noStrike" kern="1200" dirty="0">
                <a:solidFill>
                  <a:schemeClr val="tx1"/>
                </a:solidFill>
                <a:effectLst/>
                <a:latin typeface="+mn-lt"/>
                <a:ea typeface="+mn-ea"/>
                <a:cs typeface="+mn-cs"/>
              </a:rPr>
              <a:t>No</a:t>
            </a:r>
            <a:r>
              <a:rPr lang="en-IN" sz="1200" b="0" i="0" u="none" strike="noStrike" kern="1200" dirty="0">
                <a:solidFill>
                  <a:schemeClr val="tx1"/>
                </a:solidFill>
                <a:effectLst/>
                <a:latin typeface="+mn-lt"/>
                <a:ea typeface="+mn-ea"/>
                <a:cs typeface="+mn-cs"/>
              </a:rPr>
              <a:t> → another subset</a:t>
            </a:r>
          </a:p>
          <a:p>
            <a:r>
              <a:rPr lang="en-IN" sz="1200" b="0" i="0" u="none" strike="noStrike" kern="1200" dirty="0">
                <a:solidFill>
                  <a:schemeClr val="tx1"/>
                </a:solidFill>
                <a:effectLst/>
                <a:latin typeface="+mn-lt"/>
                <a:ea typeface="+mn-ea"/>
                <a:cs typeface="+mn-cs"/>
              </a:rPr>
              <a:t>Internal nodes </a:t>
            </a:r>
            <a:r>
              <a:rPr lang="en-IN" sz="1200" b="1" i="0" u="none" strike="noStrike" kern="1200" dirty="0">
                <a:solidFill>
                  <a:schemeClr val="tx1"/>
                </a:solidFill>
                <a:effectLst/>
                <a:latin typeface="+mn-lt"/>
                <a:ea typeface="+mn-ea"/>
                <a:cs typeface="+mn-cs"/>
              </a:rPr>
              <a:t>always have outgoing branches</a:t>
            </a:r>
            <a:r>
              <a:rPr lang="en-IN" sz="1200" b="0" i="0" u="none" strike="noStrike" kern="1200" dirty="0">
                <a:solidFill>
                  <a:schemeClr val="tx1"/>
                </a:solidFill>
                <a:effectLst/>
                <a:latin typeface="+mn-lt"/>
                <a:ea typeface="+mn-ea"/>
                <a:cs typeface="+mn-cs"/>
              </a:rPr>
              <a:t> — they’re not the final answers.</a:t>
            </a:r>
          </a:p>
          <a:p>
            <a:r>
              <a:rPr lang="en-IN" sz="1200" b="0" i="0" u="none" strike="noStrike" kern="1200" dirty="0">
                <a:solidFill>
                  <a:schemeClr val="tx1"/>
                </a:solidFill>
                <a:effectLst/>
                <a:latin typeface="+mn-lt"/>
                <a:ea typeface="+mn-ea"/>
                <a:cs typeface="+mn-cs"/>
              </a:rPr>
              <a:t>2. Branches can lead to:</a:t>
            </a:r>
          </a:p>
          <a:p>
            <a:r>
              <a:rPr lang="en-IN" sz="1200" b="0" i="0" u="none" strike="noStrike" kern="1200" dirty="0">
                <a:solidFill>
                  <a:schemeClr val="tx1"/>
                </a:solidFill>
                <a:effectLst/>
                <a:latin typeface="+mn-lt"/>
                <a:ea typeface="+mn-ea"/>
                <a:cs typeface="+mn-cs"/>
              </a:rPr>
              <a:t>Another </a:t>
            </a:r>
            <a:r>
              <a:rPr lang="en-IN" sz="1200" b="1" i="0" u="none" strike="noStrike" kern="1200" dirty="0">
                <a:solidFill>
                  <a:schemeClr val="tx1"/>
                </a:solidFill>
                <a:effectLst/>
                <a:latin typeface="+mn-lt"/>
                <a:ea typeface="+mn-ea"/>
                <a:cs typeface="+mn-cs"/>
              </a:rPr>
              <a:t>internal node</a:t>
            </a:r>
            <a:r>
              <a:rPr lang="en-IN" sz="1200" b="0" i="0" u="none" strike="noStrike" kern="1200" dirty="0">
                <a:solidFill>
                  <a:schemeClr val="tx1"/>
                </a:solidFill>
                <a:effectLst/>
                <a:latin typeface="+mn-lt"/>
                <a:ea typeface="+mn-ea"/>
                <a:cs typeface="+mn-cs"/>
              </a:rPr>
              <a:t> (if we have more conditions to test), or</a:t>
            </a:r>
          </a:p>
          <a:p>
            <a:r>
              <a:rPr lang="en-IN" sz="1200" b="0" i="0" u="none" strike="noStrike" kern="1200" dirty="0">
                <a:solidFill>
                  <a:schemeClr val="tx1"/>
                </a:solidFill>
                <a:effectLst/>
                <a:latin typeface="+mn-lt"/>
                <a:ea typeface="+mn-ea"/>
                <a:cs typeface="+mn-cs"/>
              </a:rPr>
              <a:t>A </a:t>
            </a:r>
            <a:r>
              <a:rPr lang="en-IN" sz="1200" b="1" i="0" u="none" strike="noStrike" kern="1200" dirty="0">
                <a:solidFill>
                  <a:schemeClr val="tx1"/>
                </a:solidFill>
                <a:effectLst/>
                <a:latin typeface="+mn-lt"/>
                <a:ea typeface="+mn-ea"/>
                <a:cs typeface="+mn-cs"/>
              </a:rPr>
              <a:t>leaf node</a:t>
            </a:r>
            <a:r>
              <a:rPr lang="en-IN" sz="1200" b="0" i="0" u="none" strike="noStrike" kern="1200" dirty="0">
                <a:solidFill>
                  <a:schemeClr val="tx1"/>
                </a:solidFill>
                <a:effectLst/>
                <a:latin typeface="+mn-lt"/>
                <a:ea typeface="+mn-ea"/>
                <a:cs typeface="+mn-cs"/>
              </a:rPr>
              <a:t> (if we’re ready to make a prediction).</a:t>
            </a:r>
          </a:p>
          <a:p>
            <a:endParaRPr lang="en-IN"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2</a:t>
            </a:fld>
            <a:endParaRPr lang="en-US"/>
          </a:p>
        </p:txBody>
      </p:sp>
    </p:spTree>
    <p:extLst>
      <p:ext uri="{BB962C8B-B14F-4D97-AF65-F5344CB8AC3E}">
        <p14:creationId xmlns:p14="http://schemas.microsoft.com/office/powerpoint/2010/main" val="1103042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But there’s a problem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 The right-hand side can take </a:t>
            </a:r>
            <a:r>
              <a:rPr lang="en-IN" sz="1200" b="1" i="0" u="none" strike="noStrike" kern="1200" dirty="0">
                <a:solidFill>
                  <a:schemeClr val="tx1"/>
                </a:solidFill>
                <a:effectLst/>
                <a:latin typeface="+mn-lt"/>
                <a:ea typeface="+mn-ea"/>
                <a:cs typeface="+mn-cs"/>
              </a:rPr>
              <a:t>any real value</a:t>
            </a:r>
            <a:r>
              <a:rPr lang="en-IN" sz="1200" b="0" i="0" u="none" strike="noStrike" kern="1200" dirty="0">
                <a:solidFill>
                  <a:schemeClr val="tx1"/>
                </a:solidFill>
                <a:effectLst/>
                <a:latin typeface="+mn-lt"/>
                <a:ea typeface="+mn-ea"/>
                <a:cs typeface="+mn-cs"/>
              </a:rPr>
              <a:t>, even &lt;0 or &gt;1 —</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which makes no sense for a probability (since probability ∈ [0,1]).</a:t>
            </a:r>
          </a:p>
          <a:p>
            <a:r>
              <a:rPr lang="en-IN" sz="1200" b="0" i="0" u="none" strike="noStrike" kern="1200" dirty="0">
                <a:solidFill>
                  <a:schemeClr val="tx1"/>
                </a:solidFill>
                <a:effectLst/>
                <a:latin typeface="+mn-lt"/>
                <a:ea typeface="+mn-ea"/>
                <a:cs typeface="+mn-cs"/>
              </a:rPr>
              <a:t>So we need a way to </a:t>
            </a:r>
            <a:r>
              <a:rPr lang="en-IN" sz="1200" b="1" i="0" u="none" strike="noStrike" kern="1200" dirty="0">
                <a:solidFill>
                  <a:schemeClr val="tx1"/>
                </a:solidFill>
                <a:effectLst/>
                <a:latin typeface="+mn-lt"/>
                <a:ea typeface="+mn-ea"/>
                <a:cs typeface="+mn-cs"/>
              </a:rPr>
              <a:t>squash</a:t>
            </a:r>
            <a:r>
              <a:rPr lang="en-IN" sz="1200" b="0" i="0" u="none" strike="noStrike" kern="1200" dirty="0">
                <a:solidFill>
                  <a:schemeClr val="tx1"/>
                </a:solidFill>
                <a:effectLst/>
                <a:latin typeface="+mn-lt"/>
                <a:ea typeface="+mn-ea"/>
                <a:cs typeface="+mn-cs"/>
              </a:rPr>
              <a:t> this linear combination into the [0,1] range.</a:t>
            </a:r>
          </a:p>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35</a:t>
            </a:fld>
            <a:endParaRPr lang="en-US"/>
          </a:p>
        </p:txBody>
      </p:sp>
    </p:spTree>
    <p:extLst>
      <p:ext uri="{BB962C8B-B14F-4D97-AF65-F5344CB8AC3E}">
        <p14:creationId xmlns:p14="http://schemas.microsoft.com/office/powerpoint/2010/main" val="1750851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36</a:t>
            </a:fld>
            <a:endParaRPr lang="en-US"/>
          </a:p>
        </p:txBody>
      </p:sp>
    </p:spTree>
    <p:extLst>
      <p:ext uri="{BB962C8B-B14F-4D97-AF65-F5344CB8AC3E}">
        <p14:creationId xmlns:p14="http://schemas.microsoft.com/office/powerpoint/2010/main" val="1099823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Imagine we have two types of points on a graph:</a:t>
            </a:r>
          </a:p>
          <a:p>
            <a:r>
              <a:rPr lang="en-IN" sz="1200" b="0" i="0" u="none" strike="noStrike" kern="1200" dirty="0">
                <a:solidFill>
                  <a:schemeClr val="tx1"/>
                </a:solidFill>
                <a:effectLst/>
                <a:latin typeface="+mn-lt"/>
                <a:ea typeface="+mn-ea"/>
                <a:cs typeface="+mn-cs"/>
              </a:rPr>
              <a:t>🔵 Blue points (Class A)</a:t>
            </a:r>
          </a:p>
          <a:p>
            <a:r>
              <a:rPr lang="en-IN" sz="1200" b="0" i="0" u="none" strike="noStrike" kern="1200" dirty="0">
                <a:solidFill>
                  <a:schemeClr val="tx1"/>
                </a:solidFill>
                <a:effectLst/>
                <a:latin typeface="+mn-lt"/>
                <a:ea typeface="+mn-ea"/>
                <a:cs typeface="+mn-cs"/>
              </a:rPr>
              <a:t>🔴 Red points (Class B)</a:t>
            </a:r>
          </a:p>
          <a:p>
            <a:r>
              <a:rPr lang="en-IN" sz="1200" b="0" i="0" u="none" strike="noStrike" kern="1200" dirty="0">
                <a:solidFill>
                  <a:schemeClr val="tx1"/>
                </a:solidFill>
                <a:effectLst/>
                <a:latin typeface="+mn-lt"/>
                <a:ea typeface="+mn-ea"/>
                <a:cs typeface="+mn-cs"/>
              </a:rPr>
              <a:t>We want a line (in 2D) or plane (in higher dimensions) that </a:t>
            </a:r>
            <a:r>
              <a:rPr lang="en-IN" sz="1200" b="1" i="0" u="none" strike="noStrike" kern="1200" dirty="0">
                <a:solidFill>
                  <a:schemeClr val="tx1"/>
                </a:solidFill>
                <a:effectLst/>
                <a:latin typeface="+mn-lt"/>
                <a:ea typeface="+mn-ea"/>
                <a:cs typeface="+mn-cs"/>
              </a:rPr>
              <a:t>separates</a:t>
            </a:r>
            <a:r>
              <a:rPr lang="en-IN" sz="1200" b="0" i="0" u="none" strike="noStrike" kern="1200" dirty="0">
                <a:solidFill>
                  <a:schemeClr val="tx1"/>
                </a:solidFill>
                <a:effectLst/>
                <a:latin typeface="+mn-lt"/>
                <a:ea typeface="+mn-ea"/>
                <a:cs typeface="+mn-cs"/>
              </a:rPr>
              <a:t> these two classes as well as possible.</a:t>
            </a:r>
          </a:p>
          <a:p>
            <a:r>
              <a:rPr lang="en-IN" sz="1200" b="0" i="0" u="none" strike="noStrike" kern="1200" dirty="0">
                <a:solidFill>
                  <a:schemeClr val="tx1"/>
                </a:solidFill>
                <a:effectLst/>
                <a:latin typeface="+mn-lt"/>
                <a:ea typeface="+mn-ea"/>
                <a:cs typeface="+mn-cs"/>
              </a:rPr>
              <a:t>There can be </a:t>
            </a:r>
            <a:r>
              <a:rPr lang="en-IN" sz="1200" b="1" i="0" u="none" strike="noStrike" kern="1200" dirty="0">
                <a:solidFill>
                  <a:schemeClr val="tx1"/>
                </a:solidFill>
                <a:effectLst/>
                <a:latin typeface="+mn-lt"/>
                <a:ea typeface="+mn-ea"/>
                <a:cs typeface="+mn-cs"/>
              </a:rPr>
              <a:t>many</a:t>
            </a:r>
            <a:r>
              <a:rPr lang="en-IN" sz="1200" b="0" i="0" u="none" strike="noStrike" kern="1200" dirty="0">
                <a:solidFill>
                  <a:schemeClr val="tx1"/>
                </a:solidFill>
                <a:effectLst/>
                <a:latin typeface="+mn-lt"/>
                <a:ea typeface="+mn-ea"/>
                <a:cs typeface="+mn-cs"/>
              </a:rPr>
              <a:t> possible lines, but SVM finds the one that gives the </a:t>
            </a:r>
            <a:r>
              <a:rPr lang="en-IN" sz="1200" b="1" i="0" u="none" strike="noStrike" kern="1200" dirty="0">
                <a:solidFill>
                  <a:schemeClr val="tx1"/>
                </a:solidFill>
                <a:effectLst/>
                <a:latin typeface="+mn-lt"/>
                <a:ea typeface="+mn-ea"/>
                <a:cs typeface="+mn-cs"/>
              </a:rPr>
              <a:t>maximum margin</a:t>
            </a:r>
            <a:r>
              <a:rPr lang="en-IN" sz="1200" b="0" i="0" u="none" strike="noStrike" kern="1200" dirty="0">
                <a:solidFill>
                  <a:schemeClr val="tx1"/>
                </a:solidFill>
                <a:effectLst/>
                <a:latin typeface="+mn-lt"/>
                <a:ea typeface="+mn-ea"/>
                <a:cs typeface="+mn-cs"/>
              </a:rPr>
              <a:t> — meaning the </a:t>
            </a:r>
            <a:r>
              <a:rPr lang="en-IN" sz="1200" b="1" i="0" u="none" strike="noStrike" kern="1200" dirty="0">
                <a:solidFill>
                  <a:schemeClr val="tx1"/>
                </a:solidFill>
                <a:effectLst/>
                <a:latin typeface="+mn-lt"/>
                <a:ea typeface="+mn-ea"/>
                <a:cs typeface="+mn-cs"/>
              </a:rPr>
              <a:t>widest possible gap</a:t>
            </a:r>
            <a:r>
              <a:rPr lang="en-IN" sz="1200" b="0" i="0" u="none" strike="noStrike" kern="1200" dirty="0">
                <a:solidFill>
                  <a:schemeClr val="tx1"/>
                </a:solidFill>
                <a:effectLst/>
                <a:latin typeface="+mn-lt"/>
                <a:ea typeface="+mn-ea"/>
                <a:cs typeface="+mn-cs"/>
              </a:rPr>
              <a:t> between both classes.</a:t>
            </a:r>
          </a:p>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37</a:t>
            </a:fld>
            <a:endParaRPr lang="en-US"/>
          </a:p>
        </p:txBody>
      </p:sp>
    </p:spTree>
    <p:extLst>
      <p:ext uri="{BB962C8B-B14F-4D97-AF65-F5344CB8AC3E}">
        <p14:creationId xmlns:p14="http://schemas.microsoft.com/office/powerpoint/2010/main" val="1690446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a blue point lies in the boundary of red class?</a:t>
            </a:r>
          </a:p>
          <a:p>
            <a:r>
              <a:rPr lang="en-IN" sz="1200" b="0" i="0" kern="1200" dirty="0">
                <a:solidFill>
                  <a:schemeClr val="tx1"/>
                </a:solidFill>
                <a:effectLst/>
                <a:latin typeface="+mn-lt"/>
                <a:ea typeface="+mn-ea"/>
                <a:cs typeface="+mn-cs"/>
              </a:rPr>
              <a:t>The SVM algorithm has the characteristics to ignore the outlier and finds the best hyperplane that maximizes the margin. SVM is robust to outliers.</a:t>
            </a:r>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39</a:t>
            </a:fld>
            <a:endParaRPr lang="en-US"/>
          </a:p>
        </p:txBody>
      </p:sp>
    </p:spTree>
    <p:extLst>
      <p:ext uri="{BB962C8B-B14F-4D97-AF65-F5344CB8AC3E}">
        <p14:creationId xmlns:p14="http://schemas.microsoft.com/office/powerpoint/2010/main" val="2490890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42</a:t>
            </a:fld>
            <a:endParaRPr lang="en-US"/>
          </a:p>
        </p:txBody>
      </p:sp>
    </p:spTree>
    <p:extLst>
      <p:ext uri="{BB962C8B-B14F-4D97-AF65-F5344CB8AC3E}">
        <p14:creationId xmlns:p14="http://schemas.microsoft.com/office/powerpoint/2010/main" val="2981358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Euclidean distance: Use it when Your </a:t>
            </a:r>
            <a:r>
              <a:rPr lang="en-IN" sz="1200" b="1" i="0" u="none" strike="noStrike" kern="1200" dirty="0">
                <a:solidFill>
                  <a:schemeClr val="tx1"/>
                </a:solidFill>
                <a:effectLst/>
                <a:latin typeface="+mn-lt"/>
                <a:ea typeface="+mn-ea"/>
                <a:cs typeface="+mn-cs"/>
              </a:rPr>
              <a:t>features are continuous</a:t>
            </a:r>
            <a:r>
              <a:rPr lang="en-IN" sz="1200" b="0" i="0" u="none" strike="noStrike" kern="1200" dirty="0">
                <a:solidFill>
                  <a:schemeClr val="tx1"/>
                </a:solidFill>
                <a:effectLst/>
                <a:latin typeface="+mn-lt"/>
                <a:ea typeface="+mn-ea"/>
                <a:cs typeface="+mn-cs"/>
              </a:rPr>
              <a:t> (like height, weight, temperature, etc.)</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All features are </a:t>
            </a:r>
            <a:r>
              <a:rPr lang="en-IN" sz="1200" b="1" i="0" u="none" strike="noStrike" kern="1200" dirty="0">
                <a:solidFill>
                  <a:schemeClr val="tx1"/>
                </a:solidFill>
                <a:effectLst/>
                <a:latin typeface="+mn-lt"/>
                <a:ea typeface="+mn-ea"/>
                <a:cs typeface="+mn-cs"/>
              </a:rPr>
              <a:t>on the same scale</a:t>
            </a:r>
            <a:r>
              <a:rPr lang="en-IN" sz="1200" b="0" i="0" u="none" strike="noStrike" kern="1200" dirty="0">
                <a:solidFill>
                  <a:schemeClr val="tx1"/>
                </a:solidFill>
                <a:effectLst/>
                <a:latin typeface="+mn-lt"/>
                <a:ea typeface="+mn-ea"/>
                <a:cs typeface="+mn-cs"/>
              </a:rPr>
              <a:t> (e.g., after standardization or normalization)</a:t>
            </a:r>
          </a:p>
          <a:p>
            <a:pPr marL="171450" indent="-171450">
              <a:buFont typeface="Arial" panose="020B0604020202020204" pitchFamily="34" charset="0"/>
              <a:buChar char="•"/>
            </a:pPr>
            <a:r>
              <a:rPr lang="en-IN" sz="1200" b="0" i="0" u="none" strike="noStrike" kern="1200" dirty="0">
                <a:solidFill>
                  <a:schemeClr val="tx1"/>
                </a:solidFill>
                <a:effectLst/>
                <a:latin typeface="+mn-lt"/>
                <a:ea typeface="+mn-ea"/>
                <a:cs typeface="+mn-cs"/>
              </a:rPr>
              <a:t>Don’t use it when the data contains </a:t>
            </a:r>
            <a:r>
              <a:rPr lang="en-IN" sz="1200" b="1" i="0" u="none" strike="noStrike" kern="1200" dirty="0">
                <a:solidFill>
                  <a:schemeClr val="tx1"/>
                </a:solidFill>
                <a:effectLst/>
                <a:latin typeface="+mn-lt"/>
                <a:ea typeface="+mn-ea"/>
                <a:cs typeface="+mn-cs"/>
              </a:rPr>
              <a:t>categorical</a:t>
            </a:r>
            <a:r>
              <a:rPr lang="en-IN" sz="1200" b="0" i="0" u="none" strike="noStrike" kern="1200" dirty="0">
                <a:solidFill>
                  <a:schemeClr val="tx1"/>
                </a:solidFill>
                <a:effectLst/>
                <a:latin typeface="+mn-lt"/>
                <a:ea typeface="+mn-ea"/>
                <a:cs typeface="+mn-cs"/>
              </a:rPr>
              <a:t> or </a:t>
            </a:r>
            <a:r>
              <a:rPr lang="en-IN" sz="1200" b="1" i="0" u="none" strike="noStrike" kern="1200" dirty="0">
                <a:solidFill>
                  <a:schemeClr val="tx1"/>
                </a:solidFill>
                <a:effectLst/>
                <a:latin typeface="+mn-lt"/>
                <a:ea typeface="+mn-ea"/>
                <a:cs typeface="+mn-cs"/>
              </a:rPr>
              <a:t>binary</a:t>
            </a:r>
            <a:r>
              <a:rPr lang="en-IN" sz="1200" b="0" i="0" u="none" strike="noStrike" kern="1200" dirty="0">
                <a:solidFill>
                  <a:schemeClr val="tx1"/>
                </a:solidFill>
                <a:effectLst/>
                <a:latin typeface="+mn-lt"/>
                <a:ea typeface="+mn-ea"/>
                <a:cs typeface="+mn-cs"/>
              </a:rPr>
              <a:t> features (Euclidean doesn’t handle them well)</a:t>
            </a:r>
          </a:p>
          <a:p>
            <a:r>
              <a:rPr lang="en-IN" sz="1200" b="0" i="0" u="none" strike="noStrike" kern="1200" dirty="0">
                <a:solidFill>
                  <a:schemeClr val="tx1"/>
                </a:solidFill>
                <a:effectLst/>
                <a:latin typeface="+mn-lt"/>
                <a:ea typeface="+mn-ea"/>
                <a:cs typeface="+mn-cs"/>
              </a:rPr>
              <a:t>Manhattan distance: Use it when your f</a:t>
            </a:r>
            <a:r>
              <a:rPr lang="en-IN" dirty="0"/>
              <a:t>eatures are </a:t>
            </a:r>
            <a:r>
              <a:rPr lang="en-IN" b="1" dirty="0"/>
              <a:t>discrete or sparse</a:t>
            </a:r>
            <a:r>
              <a:rPr lang="en-IN" dirty="0"/>
              <a:t>, such as text data or count-based features</a:t>
            </a:r>
          </a:p>
          <a:p>
            <a:r>
              <a:rPr lang="en-IN" dirty="0"/>
              <a:t>You have </a:t>
            </a:r>
            <a:r>
              <a:rPr lang="en-IN" b="1" dirty="0"/>
              <a:t>high-dimensional</a:t>
            </a:r>
            <a:r>
              <a:rPr lang="en-IN" dirty="0"/>
              <a:t> data — it’s more stable than Euclidean in those cases, </a:t>
            </a:r>
            <a:r>
              <a:rPr lang="en-IN" sz="1200" b="0" i="0" u="none" strike="noStrike" kern="1200" dirty="0">
                <a:solidFill>
                  <a:schemeClr val="tx1"/>
                </a:solidFill>
                <a:effectLst/>
                <a:latin typeface="+mn-lt"/>
                <a:ea typeface="+mn-ea"/>
                <a:cs typeface="+mn-cs"/>
              </a:rPr>
              <a:t>Your data is strongly correlated across features</a:t>
            </a:r>
            <a:endParaRPr lang="en-IN" dirty="0"/>
          </a:p>
          <a:p>
            <a:pPr marL="171450" indent="-171450">
              <a:buFont typeface="Arial" panose="020B0604020202020204" pitchFamily="34" charset="0"/>
              <a:buChar char="•"/>
            </a:pPr>
            <a:r>
              <a:rPr lang="en-IN" dirty="0"/>
              <a:t>Minkowski distance- </a:t>
            </a:r>
            <a:r>
              <a:rPr lang="en-IN" sz="1200" b="0" i="0" u="none" strike="noStrike" kern="1200" dirty="0">
                <a:solidFill>
                  <a:schemeClr val="tx1"/>
                </a:solidFill>
                <a:effectLst/>
                <a:latin typeface="+mn-lt"/>
                <a:ea typeface="+mn-ea"/>
                <a:cs typeface="+mn-cs"/>
              </a:rPr>
              <a:t>You want a </a:t>
            </a:r>
            <a:r>
              <a:rPr lang="en-IN" sz="1200" b="1" i="0" u="none" strike="noStrike" kern="1200" dirty="0">
                <a:solidFill>
                  <a:schemeClr val="tx1"/>
                </a:solidFill>
                <a:effectLst/>
                <a:latin typeface="+mn-lt"/>
                <a:ea typeface="+mn-ea"/>
                <a:cs typeface="+mn-cs"/>
              </a:rPr>
              <a:t>flexible</a:t>
            </a:r>
            <a:r>
              <a:rPr lang="en-IN" sz="1200" b="0" i="0" u="none" strike="noStrike" kern="1200" dirty="0">
                <a:solidFill>
                  <a:schemeClr val="tx1"/>
                </a:solidFill>
                <a:effectLst/>
                <a:latin typeface="+mn-lt"/>
                <a:ea typeface="+mn-ea"/>
                <a:cs typeface="+mn-cs"/>
              </a:rPr>
              <a:t> general distance </a:t>
            </a:r>
            <a:r>
              <a:rPr lang="en-IN" sz="1200" b="0" i="0" u="none" strike="noStrike" kern="1200" dirty="0" err="1">
                <a:solidFill>
                  <a:schemeClr val="tx1"/>
                </a:solidFill>
                <a:effectLst/>
                <a:latin typeface="+mn-lt"/>
                <a:ea typeface="+mn-ea"/>
                <a:cs typeface="+mn-cs"/>
              </a:rPr>
              <a:t>metric.Used</a:t>
            </a:r>
            <a:r>
              <a:rPr lang="en-IN" sz="1200" b="0" i="0" u="none" strike="noStrike" kern="1200" dirty="0">
                <a:solidFill>
                  <a:schemeClr val="tx1"/>
                </a:solidFill>
                <a:effectLst/>
                <a:latin typeface="+mn-lt"/>
                <a:ea typeface="+mn-ea"/>
                <a:cs typeface="+mn-cs"/>
              </a:rPr>
              <a:t> when experimenting with KNN hyperparameter tuning to optimize model performance.</a:t>
            </a:r>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45</a:t>
            </a:fld>
            <a:endParaRPr lang="en-US"/>
          </a:p>
        </p:txBody>
      </p:sp>
    </p:spTree>
    <p:extLst>
      <p:ext uri="{BB962C8B-B14F-4D97-AF65-F5344CB8AC3E}">
        <p14:creationId xmlns:p14="http://schemas.microsoft.com/office/powerpoint/2010/main" val="743133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47</a:t>
            </a:fld>
            <a:endParaRPr lang="en-US"/>
          </a:p>
        </p:txBody>
      </p:sp>
    </p:spTree>
    <p:extLst>
      <p:ext uri="{BB962C8B-B14F-4D97-AF65-F5344CB8AC3E}">
        <p14:creationId xmlns:p14="http://schemas.microsoft.com/office/powerpoint/2010/main" val="959953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51</a:t>
            </a:fld>
            <a:endParaRPr lang="en-US"/>
          </a:p>
        </p:txBody>
      </p:sp>
    </p:spTree>
    <p:extLst>
      <p:ext uri="{BB962C8B-B14F-4D97-AF65-F5344CB8AC3E}">
        <p14:creationId xmlns:p14="http://schemas.microsoft.com/office/powerpoint/2010/main" val="363139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Two classes of data are </a:t>
            </a:r>
            <a:r>
              <a:rPr lang="en-IN" sz="1200" b="1" i="0" u="none" strike="noStrike" kern="1200" dirty="0">
                <a:solidFill>
                  <a:schemeClr val="tx1"/>
                </a:solidFill>
                <a:effectLst/>
                <a:latin typeface="+mn-lt"/>
                <a:ea typeface="+mn-ea"/>
                <a:cs typeface="+mn-cs"/>
              </a:rPr>
              <a:t>linearly separable</a:t>
            </a:r>
            <a:r>
              <a:rPr lang="en-IN" sz="1200" b="0" i="0" u="none" strike="noStrike" kern="1200" dirty="0">
                <a:solidFill>
                  <a:schemeClr val="tx1"/>
                </a:solidFill>
                <a:effectLst/>
                <a:latin typeface="+mn-lt"/>
                <a:ea typeface="+mn-ea"/>
                <a:cs typeface="+mn-cs"/>
              </a:rPr>
              <a:t> if you can draw a </a:t>
            </a:r>
            <a:r>
              <a:rPr lang="en-IN" sz="1200" b="1" i="0" u="none" strike="noStrike" kern="1200" dirty="0">
                <a:solidFill>
                  <a:schemeClr val="tx1"/>
                </a:solidFill>
                <a:effectLst/>
                <a:latin typeface="+mn-lt"/>
                <a:ea typeface="+mn-ea"/>
                <a:cs typeface="+mn-cs"/>
              </a:rPr>
              <a:t>straight line</a:t>
            </a:r>
            <a:r>
              <a:rPr lang="en-IN" sz="1200" b="0" i="0" u="none" strike="noStrike" kern="1200" dirty="0">
                <a:solidFill>
                  <a:schemeClr val="tx1"/>
                </a:solidFill>
                <a:effectLst/>
                <a:latin typeface="+mn-lt"/>
                <a:ea typeface="+mn-ea"/>
                <a:cs typeface="+mn-cs"/>
              </a:rPr>
              <a:t> (in 2D), a </a:t>
            </a:r>
            <a:r>
              <a:rPr lang="en-IN" sz="1200" b="1" i="0" u="none" strike="noStrike" kern="1200" dirty="0">
                <a:solidFill>
                  <a:schemeClr val="tx1"/>
                </a:solidFill>
                <a:effectLst/>
                <a:latin typeface="+mn-lt"/>
                <a:ea typeface="+mn-ea"/>
                <a:cs typeface="+mn-cs"/>
              </a:rPr>
              <a:t>plane</a:t>
            </a:r>
            <a:r>
              <a:rPr lang="en-IN" sz="1200" b="0" i="0" u="none" strike="noStrike" kern="1200" dirty="0">
                <a:solidFill>
                  <a:schemeClr val="tx1"/>
                </a:solidFill>
                <a:effectLst/>
                <a:latin typeface="+mn-lt"/>
                <a:ea typeface="+mn-ea"/>
                <a:cs typeface="+mn-cs"/>
              </a:rPr>
              <a:t> (in 3D), or a </a:t>
            </a:r>
            <a:r>
              <a:rPr lang="en-IN" sz="1200" b="1" i="0" u="none" strike="noStrike" kern="1200" dirty="0">
                <a:solidFill>
                  <a:schemeClr val="tx1"/>
                </a:solidFill>
                <a:effectLst/>
                <a:latin typeface="+mn-lt"/>
                <a:ea typeface="+mn-ea"/>
                <a:cs typeface="+mn-cs"/>
              </a:rPr>
              <a:t>hyperplane</a:t>
            </a:r>
            <a:r>
              <a:rPr lang="en-IN" sz="1200" b="0" i="0" u="none" strike="noStrike" kern="1200" dirty="0">
                <a:solidFill>
                  <a:schemeClr val="tx1"/>
                </a:solidFill>
                <a:effectLst/>
                <a:latin typeface="+mn-lt"/>
                <a:ea typeface="+mn-ea"/>
                <a:cs typeface="+mn-cs"/>
              </a:rPr>
              <a:t> (in higher dimensions) that </a:t>
            </a:r>
            <a:r>
              <a:rPr lang="en-IN" sz="1200" b="1" i="0" u="none" strike="noStrike" kern="1200" dirty="0">
                <a:solidFill>
                  <a:schemeClr val="tx1"/>
                </a:solidFill>
                <a:effectLst/>
                <a:latin typeface="+mn-lt"/>
                <a:ea typeface="+mn-ea"/>
                <a:cs typeface="+mn-cs"/>
              </a:rPr>
              <a:t>perfectly separates</a:t>
            </a:r>
            <a:r>
              <a:rPr lang="en-IN" sz="1200" b="0" i="0" u="none" strike="noStrike" kern="1200" dirty="0">
                <a:solidFill>
                  <a:schemeClr val="tx1"/>
                </a:solidFill>
                <a:effectLst/>
                <a:latin typeface="+mn-lt"/>
                <a:ea typeface="+mn-ea"/>
                <a:cs typeface="+mn-cs"/>
              </a:rPr>
              <a:t> one class from the other.</a:t>
            </a:r>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53</a:t>
            </a:fld>
            <a:endParaRPr lang="en-US"/>
          </a:p>
        </p:txBody>
      </p:sp>
    </p:spTree>
    <p:extLst>
      <p:ext uri="{BB962C8B-B14F-4D97-AF65-F5344CB8AC3E}">
        <p14:creationId xmlns:p14="http://schemas.microsoft.com/office/powerpoint/2010/main" val="3350423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step function compares this weighted sum to a threshold. If the input is larger than the threshold value, the output is 1; otherwise, it's 0. This is the most common activation function used in </a:t>
            </a:r>
            <a:r>
              <a:rPr lang="en-IN" sz="1200" b="0" i="0" kern="1200" dirty="0" err="1">
                <a:solidFill>
                  <a:schemeClr val="tx1"/>
                </a:solidFill>
                <a:effectLst/>
                <a:latin typeface="+mn-lt"/>
                <a:ea typeface="+mn-ea"/>
                <a:cs typeface="+mn-cs"/>
              </a:rPr>
              <a:t>Perceptrons</a:t>
            </a:r>
            <a:r>
              <a:rPr lang="en-IN" sz="1200" b="0" i="0" kern="1200" dirty="0">
                <a:solidFill>
                  <a:schemeClr val="tx1"/>
                </a:solidFill>
                <a:effectLst/>
                <a:latin typeface="+mn-lt"/>
                <a:ea typeface="+mn-ea"/>
                <a:cs typeface="+mn-cs"/>
              </a:rPr>
              <a:t> are represented by the Heaviside step function:</a:t>
            </a:r>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54</a:t>
            </a:fld>
            <a:endParaRPr lang="en-US"/>
          </a:p>
        </p:txBody>
      </p:sp>
    </p:spTree>
    <p:extLst>
      <p:ext uri="{BB962C8B-B14F-4D97-AF65-F5344CB8AC3E}">
        <p14:creationId xmlns:p14="http://schemas.microsoft.com/office/powerpoint/2010/main" val="254843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We’ll now create 3 branches for:</a:t>
            </a:r>
          </a:p>
          <a:p>
            <a:r>
              <a:rPr lang="en-IN" sz="1200" b="1" i="0" u="none" strike="noStrike" kern="1200" dirty="0">
                <a:solidFill>
                  <a:schemeClr val="tx1"/>
                </a:solidFill>
                <a:effectLst/>
                <a:latin typeface="+mn-lt"/>
                <a:ea typeface="+mn-ea"/>
                <a:cs typeface="+mn-cs"/>
              </a:rPr>
              <a:t>Outlook = Sunny</a:t>
            </a:r>
            <a:endParaRPr lang="en-IN" sz="1200" b="0" i="0" u="none" strike="noStrike" kern="1200" dirty="0">
              <a:solidFill>
                <a:schemeClr val="tx1"/>
              </a:solidFill>
              <a:effectLst/>
              <a:latin typeface="+mn-lt"/>
              <a:ea typeface="+mn-ea"/>
              <a:cs typeface="+mn-cs"/>
            </a:endParaRPr>
          </a:p>
          <a:p>
            <a:r>
              <a:rPr lang="en-IN" sz="1200" b="1" i="0" u="none" strike="noStrike" kern="1200" dirty="0">
                <a:solidFill>
                  <a:schemeClr val="tx1"/>
                </a:solidFill>
                <a:effectLst/>
                <a:latin typeface="+mn-lt"/>
                <a:ea typeface="+mn-ea"/>
                <a:cs typeface="+mn-cs"/>
              </a:rPr>
              <a:t>Outlook = Overcast</a:t>
            </a:r>
            <a:endParaRPr lang="en-IN" sz="1200" b="0" i="0" u="none" strike="noStrike" kern="1200" dirty="0">
              <a:solidFill>
                <a:schemeClr val="tx1"/>
              </a:solidFill>
              <a:effectLst/>
              <a:latin typeface="+mn-lt"/>
              <a:ea typeface="+mn-ea"/>
              <a:cs typeface="+mn-cs"/>
            </a:endParaRPr>
          </a:p>
          <a:p>
            <a:r>
              <a:rPr lang="en-IN" sz="1200" b="1" i="0" u="none" strike="noStrike" kern="1200" dirty="0">
                <a:solidFill>
                  <a:schemeClr val="tx1"/>
                </a:solidFill>
                <a:effectLst/>
                <a:latin typeface="+mn-lt"/>
                <a:ea typeface="+mn-ea"/>
                <a:cs typeface="+mn-cs"/>
              </a:rPr>
              <a:t>Outlook = Rain</a:t>
            </a:r>
            <a:endParaRPr lang="en-IN"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15</a:t>
            </a:fld>
            <a:endParaRPr lang="en-US"/>
          </a:p>
        </p:txBody>
      </p:sp>
    </p:spTree>
    <p:extLst>
      <p:ext uri="{BB962C8B-B14F-4D97-AF65-F5344CB8AC3E}">
        <p14:creationId xmlns:p14="http://schemas.microsoft.com/office/powerpoint/2010/main" val="3293730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The </a:t>
            </a:r>
            <a:r>
              <a:rPr lang="en-IN" sz="1200" b="1" i="0" u="none" strike="noStrike" kern="1200" dirty="0">
                <a:solidFill>
                  <a:schemeClr val="tx1"/>
                </a:solidFill>
                <a:effectLst/>
                <a:latin typeface="+mn-lt"/>
                <a:ea typeface="+mn-ea"/>
                <a:cs typeface="+mn-cs"/>
              </a:rPr>
              <a:t>learning rate</a:t>
            </a:r>
            <a:r>
              <a:rPr lang="en-IN" sz="1200" b="0" i="0" u="none" strike="noStrike" kern="1200" dirty="0">
                <a:solidFill>
                  <a:schemeClr val="tx1"/>
                </a:solidFill>
                <a:effectLst/>
                <a:latin typeface="+mn-lt"/>
                <a:ea typeface="+mn-ea"/>
                <a:cs typeface="+mn-cs"/>
              </a:rPr>
              <a:t> determines </a:t>
            </a:r>
            <a:r>
              <a:rPr lang="en-IN" sz="1200" b="0" i="1" u="none" strike="noStrike" kern="1200" dirty="0">
                <a:solidFill>
                  <a:schemeClr val="tx1"/>
                </a:solidFill>
                <a:effectLst/>
                <a:latin typeface="+mn-lt"/>
                <a:ea typeface="+mn-ea"/>
                <a:cs typeface="+mn-cs"/>
              </a:rPr>
              <a:t>how fast or slow</a:t>
            </a:r>
            <a:r>
              <a:rPr lang="en-IN" sz="1200" b="0" i="0" u="none" strike="noStrike" kern="1200" dirty="0">
                <a:solidFill>
                  <a:schemeClr val="tx1"/>
                </a:solidFill>
                <a:effectLst/>
                <a:latin typeface="+mn-lt"/>
                <a:ea typeface="+mn-ea"/>
                <a:cs typeface="+mn-cs"/>
              </a:rPr>
              <a:t> a model learns by controlling the </a:t>
            </a:r>
            <a:r>
              <a:rPr lang="en-IN" sz="1200" b="1" i="0" u="none" strike="noStrike" kern="1200" dirty="0">
                <a:solidFill>
                  <a:schemeClr val="tx1"/>
                </a:solidFill>
                <a:effectLst/>
                <a:latin typeface="+mn-lt"/>
                <a:ea typeface="+mn-ea"/>
                <a:cs typeface="+mn-cs"/>
              </a:rPr>
              <a:t>magnitude of weight updates</a:t>
            </a:r>
            <a:r>
              <a:rPr lang="en-IN" sz="1200" b="0" i="0" u="none" strike="noStrike" kern="1200" dirty="0">
                <a:solidFill>
                  <a:schemeClr val="tx1"/>
                </a:solidFill>
                <a:effectLst/>
                <a:latin typeface="+mn-lt"/>
                <a:ea typeface="+mn-ea"/>
                <a:cs typeface="+mn-cs"/>
              </a:rPr>
              <a:t> during training.</a:t>
            </a:r>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56</a:t>
            </a:fld>
            <a:endParaRPr lang="en-US"/>
          </a:p>
        </p:txBody>
      </p:sp>
    </p:spTree>
    <p:extLst>
      <p:ext uri="{BB962C8B-B14F-4D97-AF65-F5344CB8AC3E}">
        <p14:creationId xmlns:p14="http://schemas.microsoft.com/office/powerpoint/2010/main" val="826807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61</a:t>
            </a:fld>
            <a:endParaRPr lang="en-US"/>
          </a:p>
        </p:txBody>
      </p:sp>
    </p:spTree>
    <p:extLst>
      <p:ext uri="{BB962C8B-B14F-4D97-AF65-F5344CB8AC3E}">
        <p14:creationId xmlns:p14="http://schemas.microsoft.com/office/powerpoint/2010/main" val="3890700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That’s why MSE is </a:t>
            </a:r>
            <a:r>
              <a:rPr lang="en-IN" sz="1200" b="1" i="0" u="none" strike="noStrike" kern="1200" dirty="0">
                <a:solidFill>
                  <a:schemeClr val="tx1"/>
                </a:solidFill>
                <a:effectLst/>
                <a:latin typeface="+mn-lt"/>
                <a:ea typeface="+mn-ea"/>
                <a:cs typeface="+mn-cs"/>
              </a:rPr>
              <a:t>good for penalizing big mistakes</a:t>
            </a:r>
            <a:r>
              <a:rPr lang="en-IN" sz="1200" b="0" i="0" u="none" strike="noStrike" kern="1200" dirty="0">
                <a:solidFill>
                  <a:schemeClr val="tx1"/>
                </a:solidFill>
                <a:effectLst/>
                <a:latin typeface="+mn-lt"/>
                <a:ea typeface="+mn-ea"/>
                <a:cs typeface="+mn-cs"/>
              </a:rPr>
              <a:t> but </a:t>
            </a:r>
            <a:r>
              <a:rPr lang="en-IN" sz="1200" b="1" i="0" u="none" strike="noStrike" kern="1200" dirty="0">
                <a:solidFill>
                  <a:schemeClr val="tx1"/>
                </a:solidFill>
                <a:effectLst/>
                <a:latin typeface="+mn-lt"/>
                <a:ea typeface="+mn-ea"/>
                <a:cs typeface="+mn-cs"/>
              </a:rPr>
              <a:t>bad if your data has outliers</a:t>
            </a:r>
            <a:r>
              <a:rPr lang="en-IN"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63</a:t>
            </a:fld>
            <a:endParaRPr lang="en-US"/>
          </a:p>
        </p:txBody>
      </p:sp>
    </p:spTree>
    <p:extLst>
      <p:ext uri="{BB962C8B-B14F-4D97-AF65-F5344CB8AC3E}">
        <p14:creationId xmlns:p14="http://schemas.microsoft.com/office/powerpoint/2010/main" val="2651217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IN" dirty="0"/>
          </a:p>
          <a:p>
            <a:r>
              <a:rPr lang="en-IN" i="1" dirty="0"/>
              <a:t>(The negative sign is present because we want</a:t>
            </a:r>
            <a:endParaRPr lang="en-IN" dirty="0"/>
          </a:p>
          <a:p>
            <a:r>
              <a:rPr lang="en-IN" i="1" dirty="0"/>
              <a:t>to move the weight vector in the direction that decreases E.</a:t>
            </a:r>
            <a:endParaRPr lang="en-IN" dirty="0"/>
          </a:p>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64</a:t>
            </a:fld>
            <a:endParaRPr lang="en-US"/>
          </a:p>
        </p:txBody>
      </p:sp>
    </p:spTree>
    <p:extLst>
      <p:ext uri="{BB962C8B-B14F-4D97-AF65-F5344CB8AC3E}">
        <p14:creationId xmlns:p14="http://schemas.microsoft.com/office/powerpoint/2010/main" val="175567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66</a:t>
            </a:fld>
            <a:endParaRPr lang="en-US"/>
          </a:p>
        </p:txBody>
      </p:sp>
    </p:spTree>
    <p:extLst>
      <p:ext uri="{BB962C8B-B14F-4D97-AF65-F5344CB8AC3E}">
        <p14:creationId xmlns:p14="http://schemas.microsoft.com/office/powerpoint/2010/main" val="2809744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72</a:t>
            </a:fld>
            <a:endParaRPr lang="en-US"/>
          </a:p>
        </p:txBody>
      </p:sp>
    </p:spTree>
    <p:extLst>
      <p:ext uri="{BB962C8B-B14F-4D97-AF65-F5344CB8AC3E}">
        <p14:creationId xmlns:p14="http://schemas.microsoft.com/office/powerpoint/2010/main" val="4162582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73</a:t>
            </a:fld>
            <a:endParaRPr lang="en-US"/>
          </a:p>
        </p:txBody>
      </p:sp>
    </p:spTree>
    <p:extLst>
      <p:ext uri="{BB962C8B-B14F-4D97-AF65-F5344CB8AC3E}">
        <p14:creationId xmlns:p14="http://schemas.microsoft.com/office/powerpoint/2010/main" val="1357217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Imagine you have a dataset scattered on a 2D plane.</a:t>
            </a:r>
          </a:p>
          <a:p>
            <a:r>
              <a:rPr lang="en-IN" dirty="0"/>
              <a:t>Step1: You decide how many groups you want:</a:t>
            </a:r>
          </a:p>
          <a:p>
            <a:r>
              <a:rPr lang="en-IN" dirty="0"/>
              <a:t>Example:</a:t>
            </a:r>
          </a:p>
          <a:p>
            <a:r>
              <a:rPr lang="en-IN" dirty="0"/>
              <a:t>K = 2 → two clusters</a:t>
            </a:r>
          </a:p>
          <a:p>
            <a:r>
              <a:rPr lang="en-IN" dirty="0"/>
              <a:t>K = 5 → five groups, etc.</a:t>
            </a:r>
          </a:p>
          <a:p>
            <a:r>
              <a:rPr lang="en-IN" dirty="0"/>
              <a:t>This is a limitation of K-means: </a:t>
            </a:r>
            <a:r>
              <a:rPr lang="en-IN" b="1" dirty="0"/>
              <a:t>you must choose K beforehand</a:t>
            </a:r>
            <a:r>
              <a:rPr lang="en-IN" dirty="0"/>
              <a:t>.</a:t>
            </a:r>
          </a:p>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75</a:t>
            </a:fld>
            <a:endParaRPr lang="en-US"/>
          </a:p>
        </p:txBody>
      </p:sp>
    </p:spTree>
    <p:extLst>
      <p:ext uri="{BB962C8B-B14F-4D97-AF65-F5344CB8AC3E}">
        <p14:creationId xmlns:p14="http://schemas.microsoft.com/office/powerpoint/2010/main" val="2934452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Since our data is </a:t>
                </a:r>
                <a:r>
                  <a:rPr lang="en-IN" sz="1200" b="1" i="0" u="none" strike="noStrike" kern="1200" dirty="0">
                    <a:solidFill>
                      <a:schemeClr val="tx1"/>
                    </a:solidFill>
                    <a:effectLst/>
                    <a:latin typeface="+mn-lt"/>
                    <a:ea typeface="+mn-ea"/>
                    <a:cs typeface="+mn-cs"/>
                  </a:rPr>
                  <a:t>1-dimensional</a:t>
                </a:r>
                <a:r>
                  <a:rPr lang="en-IN" sz="1200" b="0" i="0" u="none" strike="noStrike" kern="1200" dirty="0">
                    <a:solidFill>
                      <a:schemeClr val="tx1"/>
                    </a:solidFill>
                    <a:effectLst/>
                    <a:latin typeface="+mn-lt"/>
                    <a:ea typeface="+mn-ea"/>
                    <a:cs typeface="+mn-cs"/>
                  </a:rPr>
                  <a:t> (just single numbers like 2, 4, 6, …), the formula simplifies to:</a:t>
                </a:r>
              </a:p>
              <a:p>
                <a:pPr/>
                <a14:m>
                  <m:oMathPara xmlns:m="http://schemas.openxmlformats.org/officeDocument/2006/math">
                    <m:oMathParaPr>
                      <m:jc m:val="centerGroup"/>
                    </m:oMathParaPr>
                    <m:oMath xmlns:m="http://schemas.openxmlformats.org/officeDocument/2006/math">
                      <m:r>
                        <a:rPr lang="en-IN" sz="1200" i="1" kern="1200">
                          <a:solidFill>
                            <a:schemeClr val="tx1"/>
                          </a:solidFill>
                          <a:latin typeface="Cambria Math" panose="02040503050406030204" pitchFamily="18" charset="0"/>
                          <a:ea typeface="+mn-ea"/>
                          <a:cs typeface="+mn-cs"/>
                        </a:rPr>
                        <m:t>𝑑</m:t>
                      </m:r>
                      <m:d>
                        <m:dPr>
                          <m:sepChr m:val=","/>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𝑥</m:t>
                          </m:r>
                        </m:e>
                        <m:e>
                          <m:r>
                            <a:rPr lang="ar-AE" sz="1200" i="1" kern="1200">
                              <a:solidFill>
                                <a:schemeClr val="tx1"/>
                              </a:solidFill>
                              <a:latin typeface="Cambria Math" panose="02040503050406030204" pitchFamily="18" charset="0"/>
                              <a:ea typeface="+mn-ea"/>
                              <a:cs typeface="+mn-cs"/>
                            </a:rPr>
                            <m:t>𝑦</m:t>
                          </m:r>
                        </m:e>
                      </m:d>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𝑥</m:t>
                      </m:r>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𝑦</m:t>
                      </m:r>
                      <m:r>
                        <a:rPr lang="ar-AE" sz="1200" i="0" kern="1200">
                          <a:solidFill>
                            <a:schemeClr val="tx1"/>
                          </a:solidFill>
                          <a:latin typeface="Cambria Math" panose="02040503050406030204" pitchFamily="18" charset="0"/>
                          <a:ea typeface="+mn-ea"/>
                          <a:cs typeface="+mn-cs"/>
                        </a:rPr>
                        <m:t>∣</m:t>
                      </m:r>
                    </m:oMath>
                  </m:oMathPara>
                </a14:m>
                <a:endParaRPr lang="ar-AE" dirty="0"/>
              </a:p>
              <a:p>
                <a:endParaRPr lang="en-US" dirty="0"/>
              </a:p>
            </p:txBody>
          </p:sp>
        </mc:Choice>
        <mc:Fallback xmlns="">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Since our data is </a:t>
                </a:r>
                <a:r>
                  <a:rPr lang="en-IN" sz="1200" b="1" i="0" u="none" strike="noStrike" kern="1200" dirty="0">
                    <a:solidFill>
                      <a:schemeClr val="tx1"/>
                    </a:solidFill>
                    <a:effectLst/>
                    <a:latin typeface="+mn-lt"/>
                    <a:ea typeface="+mn-ea"/>
                    <a:cs typeface="+mn-cs"/>
                  </a:rPr>
                  <a:t>1-dimensional</a:t>
                </a:r>
                <a:r>
                  <a:rPr lang="en-IN" sz="1200" b="0" i="0" u="none" strike="noStrike" kern="1200" dirty="0">
                    <a:solidFill>
                      <a:schemeClr val="tx1"/>
                    </a:solidFill>
                    <a:effectLst/>
                    <a:latin typeface="+mn-lt"/>
                    <a:ea typeface="+mn-ea"/>
                    <a:cs typeface="+mn-cs"/>
                  </a:rPr>
                  <a:t> (just single numbers like 2, 4, 6, …), the formula simplifies to:</a:t>
                </a:r>
              </a:p>
              <a:p>
                <a:r>
                  <a:rPr lang="en-IN" sz="1200" i="0" kern="1200">
                    <a:solidFill>
                      <a:schemeClr val="tx1"/>
                    </a:solidFill>
                    <a:latin typeface="+mn-lt"/>
                    <a:ea typeface="+mn-ea"/>
                    <a:cs typeface="+mn-cs"/>
                  </a:rPr>
                  <a:t>𝑑</a:t>
                </a:r>
                <a:r>
                  <a:rPr lang="ar-AE" sz="1200" i="0" kern="1200">
                    <a:solidFill>
                      <a:schemeClr val="tx1"/>
                    </a:solidFill>
                    <a:latin typeface="+mn-lt"/>
                    <a:ea typeface="+mn-ea"/>
                    <a:cs typeface="+mn-cs"/>
                  </a:rPr>
                  <a:t>(𝑥ⓜ,𝑦)=∣𝑥−𝑦∣</a:t>
                </a:r>
                <a:endParaRPr lang="ar-AE" dirty="0"/>
              </a:p>
              <a:p>
                <a:endParaRPr lang="en-US" dirty="0"/>
              </a:p>
            </p:txBody>
          </p:sp>
        </mc:Fallback>
      </mc:AlternateContent>
      <p:sp>
        <p:nvSpPr>
          <p:cNvPr id="4" name="Slide Number Placeholder 3"/>
          <p:cNvSpPr>
            <a:spLocks noGrp="1"/>
          </p:cNvSpPr>
          <p:nvPr>
            <p:ph type="sldNum" sz="quarter" idx="5"/>
          </p:nvPr>
        </p:nvSpPr>
        <p:spPr/>
        <p:txBody>
          <a:bodyPr/>
          <a:lstStyle/>
          <a:p>
            <a:fld id="{A15E64CE-5B85-5140-9F57-F26E9D0E6AD4}" type="slidenum">
              <a:rPr lang="en-US" smtClean="0"/>
              <a:t>76</a:t>
            </a:fld>
            <a:endParaRPr lang="en-US"/>
          </a:p>
        </p:txBody>
      </p:sp>
    </p:spTree>
    <p:extLst>
      <p:ext uri="{BB962C8B-B14F-4D97-AF65-F5344CB8AC3E}">
        <p14:creationId xmlns:p14="http://schemas.microsoft.com/office/powerpoint/2010/main" val="1302841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cluster spreads </a:t>
            </a:r>
            <a:r>
              <a:rPr lang="en-IN" b="1" dirty="0"/>
              <a:t>equally in all directions</a:t>
            </a:r>
            <a:r>
              <a:rPr lang="en-IN" dirty="0"/>
              <a:t> around its </a:t>
            </a:r>
            <a:r>
              <a:rPr lang="en-IN" dirty="0" err="1"/>
              <a:t>center</a:t>
            </a:r>
            <a:r>
              <a:rPr lang="en-IN" dirty="0"/>
              <a:t>.</a:t>
            </a:r>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80</a:t>
            </a:fld>
            <a:endParaRPr lang="en-US"/>
          </a:p>
        </p:txBody>
      </p:sp>
    </p:spTree>
    <p:extLst>
      <p:ext uri="{BB962C8B-B14F-4D97-AF65-F5344CB8AC3E}">
        <p14:creationId xmlns:p14="http://schemas.microsoft.com/office/powerpoint/2010/main" val="410331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16</a:t>
            </a:fld>
            <a:endParaRPr lang="en-US"/>
          </a:p>
        </p:txBody>
      </p:sp>
    </p:spTree>
    <p:extLst>
      <p:ext uri="{BB962C8B-B14F-4D97-AF65-F5344CB8AC3E}">
        <p14:creationId xmlns:p14="http://schemas.microsoft.com/office/powerpoint/2010/main" val="396619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kern="1200" dirty="0">
                <a:solidFill>
                  <a:schemeClr val="tx1"/>
                </a:solidFill>
                <a:effectLst/>
                <a:latin typeface="+mn-lt"/>
                <a:ea typeface="+mn-ea"/>
                <a:cs typeface="+mn-cs"/>
              </a:rPr>
              <a:t>At the bottom of the dendrogram the points P, Q, R, S and T are all separate.</a:t>
            </a:r>
          </a:p>
          <a:p>
            <a:pPr fontAlgn="base"/>
            <a:r>
              <a:rPr lang="en-IN" sz="1200" b="0" i="0" kern="1200" dirty="0">
                <a:solidFill>
                  <a:schemeClr val="tx1"/>
                </a:solidFill>
                <a:effectLst/>
                <a:latin typeface="+mn-lt"/>
                <a:ea typeface="+mn-ea"/>
                <a:cs typeface="+mn-cs"/>
              </a:rPr>
              <a:t>As we move up, the closest points are merged into a single group.</a:t>
            </a:r>
          </a:p>
          <a:p>
            <a:pPr fontAlgn="base"/>
            <a:r>
              <a:rPr lang="en-IN" sz="1200" b="0" i="0" kern="1200" dirty="0">
                <a:solidFill>
                  <a:schemeClr val="tx1"/>
                </a:solidFill>
                <a:effectLst/>
                <a:latin typeface="+mn-lt"/>
                <a:ea typeface="+mn-ea"/>
                <a:cs typeface="+mn-cs"/>
              </a:rPr>
              <a:t>The lines connecting the points show how they are progressively merged based on similarity.</a:t>
            </a:r>
          </a:p>
          <a:p>
            <a:pPr fontAlgn="base"/>
            <a:r>
              <a:rPr lang="en-IN" sz="1200" b="0" i="0" kern="1200" dirty="0">
                <a:solidFill>
                  <a:schemeClr val="tx1"/>
                </a:solidFill>
                <a:effectLst/>
                <a:latin typeface="+mn-lt"/>
                <a:ea typeface="+mn-ea"/>
                <a:cs typeface="+mn-cs"/>
              </a:rPr>
              <a:t>The height at which they are connected shows how similar the points are to each other; the shorter the line the more similar they are</a:t>
            </a:r>
          </a:p>
        </p:txBody>
      </p:sp>
      <p:sp>
        <p:nvSpPr>
          <p:cNvPr id="4" name="Slide Number Placeholder 3"/>
          <p:cNvSpPr>
            <a:spLocks noGrp="1"/>
          </p:cNvSpPr>
          <p:nvPr>
            <p:ph type="sldNum" sz="quarter" idx="5"/>
          </p:nvPr>
        </p:nvSpPr>
        <p:spPr/>
        <p:txBody>
          <a:bodyPr/>
          <a:lstStyle/>
          <a:p>
            <a:fld id="{A15E64CE-5B85-5140-9F57-F26E9D0E6AD4}" type="slidenum">
              <a:rPr lang="en-US" smtClean="0"/>
              <a:t>82</a:t>
            </a:fld>
            <a:endParaRPr lang="en-US"/>
          </a:p>
        </p:txBody>
      </p:sp>
    </p:spTree>
    <p:extLst>
      <p:ext uri="{BB962C8B-B14F-4D97-AF65-F5344CB8AC3E}">
        <p14:creationId xmlns:p14="http://schemas.microsoft.com/office/powerpoint/2010/main" val="2806465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84</a:t>
            </a:fld>
            <a:endParaRPr lang="en-US"/>
          </a:p>
        </p:txBody>
      </p:sp>
    </p:spTree>
    <p:extLst>
      <p:ext uri="{BB962C8B-B14F-4D97-AF65-F5344CB8AC3E}">
        <p14:creationId xmlns:p14="http://schemas.microsoft.com/office/powerpoint/2010/main" val="1516870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E64CE-5B85-5140-9F57-F26E9D0E6AD4}" type="slidenum">
              <a:rPr lang="en-US" smtClean="0"/>
              <a:t>88</a:t>
            </a:fld>
            <a:endParaRPr lang="en-US"/>
          </a:p>
        </p:txBody>
      </p:sp>
    </p:spTree>
    <p:extLst>
      <p:ext uri="{BB962C8B-B14F-4D97-AF65-F5344CB8AC3E}">
        <p14:creationId xmlns:p14="http://schemas.microsoft.com/office/powerpoint/2010/main" val="2598041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In machine learning, </a:t>
                </a:r>
                <a:r>
                  <a:rPr lang="en-IN" sz="1200" b="1" i="0" u="none" strike="noStrike" kern="1200" dirty="0">
                    <a:solidFill>
                      <a:schemeClr val="tx1"/>
                    </a:solidFill>
                    <a:effectLst/>
                    <a:latin typeface="+mn-lt"/>
                    <a:ea typeface="+mn-ea"/>
                    <a:cs typeface="+mn-cs"/>
                  </a:rPr>
                  <a:t>features</a:t>
                </a:r>
                <a:r>
                  <a:rPr lang="en-IN" sz="1200" b="0" i="0" u="none" strike="noStrike" kern="1200" dirty="0">
                    <a:solidFill>
                      <a:schemeClr val="tx1"/>
                    </a:solidFill>
                    <a:effectLst/>
                    <a:latin typeface="+mn-lt"/>
                    <a:ea typeface="+mn-ea"/>
                    <a:cs typeface="+mn-cs"/>
                  </a:rPr>
                  <a:t> are the pieces of information we use to make a prediction.</a:t>
                </a:r>
              </a:p>
              <a:p>
                <a:r>
                  <a:rPr lang="en-IN" sz="1200" b="0" i="0" u="none" strike="noStrike" kern="1200" dirty="0">
                    <a:solidFill>
                      <a:schemeClr val="tx1"/>
                    </a:solidFill>
                    <a:effectLst/>
                    <a:latin typeface="+mn-lt"/>
                    <a:ea typeface="+mn-ea"/>
                    <a:cs typeface="+mn-cs"/>
                  </a:rPr>
                  <a:t>Example:</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If you’re classifying an email as </a:t>
                </a:r>
                <a:r>
                  <a:rPr lang="en-IN" sz="1200" b="0" i="1" u="none" strike="noStrike" kern="1200" dirty="0">
                    <a:solidFill>
                      <a:schemeClr val="tx1"/>
                    </a:solidFill>
                    <a:effectLst/>
                    <a:latin typeface="+mn-lt"/>
                    <a:ea typeface="+mn-ea"/>
                    <a:cs typeface="+mn-cs"/>
                  </a:rPr>
                  <a:t>spam</a:t>
                </a:r>
                <a:r>
                  <a:rPr lang="en-IN" sz="1200" b="0" i="0" u="none" strike="noStrike" kern="1200" dirty="0">
                    <a:solidFill>
                      <a:schemeClr val="tx1"/>
                    </a:solidFill>
                    <a:effectLst/>
                    <a:latin typeface="+mn-lt"/>
                    <a:ea typeface="+mn-ea"/>
                    <a:cs typeface="+mn-cs"/>
                  </a:rPr>
                  <a:t> or </a:t>
                </a:r>
                <a:r>
                  <a:rPr lang="en-IN" sz="1200" b="0" i="1" u="none" strike="noStrike" kern="1200" dirty="0">
                    <a:solidFill>
                      <a:schemeClr val="tx1"/>
                    </a:solidFill>
                    <a:effectLst/>
                    <a:latin typeface="+mn-lt"/>
                    <a:ea typeface="+mn-ea"/>
                    <a:cs typeface="+mn-cs"/>
                  </a:rPr>
                  <a:t>not spam</a:t>
                </a:r>
                <a:r>
                  <a:rPr lang="en-IN" sz="1200" b="0" i="0" u="none" strike="noStrike" kern="1200" dirty="0">
                    <a:solidFill>
                      <a:schemeClr val="tx1"/>
                    </a:solidFill>
                    <a:effectLst/>
                    <a:latin typeface="+mn-lt"/>
                    <a:ea typeface="+mn-ea"/>
                    <a:cs typeface="+mn-cs"/>
                  </a:rPr>
                  <a:t>,</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your features could be:</a:t>
                </a:r>
              </a:p>
              <a:p>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1</m:t>
                        </m:r>
                      </m:sub>
                    </m:sSub>
                  </m:oMath>
                </a14:m>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whether the word “free” appears</a:t>
                </a:r>
              </a:p>
              <a:p>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2</m:t>
                        </m:r>
                      </m:sub>
                    </m:sSub>
                  </m:oMath>
                </a14:m>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whether the word “offer” appears</a:t>
                </a:r>
              </a:p>
              <a:p>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𝑋</m:t>
                        </m:r>
                      </m:e>
                      <m:sub>
                        <m:r>
                          <a:rPr lang="ar-AE" sz="1200" i="0" kern="1200">
                            <a:solidFill>
                              <a:schemeClr val="tx1"/>
                            </a:solidFill>
                            <a:latin typeface="Cambria Math" panose="02040503050406030204" pitchFamily="18" charset="0"/>
                            <a:ea typeface="+mn-ea"/>
                            <a:cs typeface="+mn-cs"/>
                          </a:rPr>
                          <m:t>3</m:t>
                        </m:r>
                      </m:sub>
                    </m:sSub>
                  </m:oMath>
                </a14:m>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whether the word “meeting” appears</a:t>
                </a:r>
              </a:p>
              <a:p>
                <a:r>
                  <a:rPr lang="en-IN" sz="1200" b="0" i="0" u="none" strike="noStrike" kern="1200" dirty="0">
                    <a:solidFill>
                      <a:schemeClr val="tx1"/>
                    </a:solidFill>
                    <a:effectLst/>
                    <a:latin typeface="+mn-lt"/>
                    <a:ea typeface="+mn-ea"/>
                    <a:cs typeface="+mn-cs"/>
                  </a:rPr>
                  <a:t>and your class (label) is:</a:t>
                </a:r>
              </a:p>
              <a:p>
                <a:pPr/>
                <a14:m>
                  <m:oMathPara xmlns:m="http://schemas.openxmlformats.org/officeDocument/2006/math">
                    <m:oMathParaPr>
                      <m:jc m:val="centerGroup"/>
                    </m:oMathParaPr>
                    <m:oMath xmlns:m="http://schemas.openxmlformats.org/officeDocument/2006/math">
                      <m:r>
                        <a:rPr lang="en-IN" sz="1200" i="1" kern="1200">
                          <a:solidFill>
                            <a:schemeClr val="tx1"/>
                          </a:solidFill>
                          <a:latin typeface="Cambria Math" panose="02040503050406030204" pitchFamily="18" charset="0"/>
                          <a:ea typeface="+mn-ea"/>
                          <a:cs typeface="+mn-cs"/>
                        </a:rPr>
                        <m:t>𝑌</m:t>
                      </m:r>
                      <m:r>
                        <a:rPr lang="en-IN" sz="1200" i="0" kern="1200">
                          <a:solidFill>
                            <a:schemeClr val="tx1"/>
                          </a:solidFill>
                          <a:latin typeface="Cambria Math" panose="02040503050406030204" pitchFamily="18" charset="0"/>
                          <a:ea typeface="+mn-ea"/>
                          <a:cs typeface="+mn-cs"/>
                        </a:rPr>
                        <m:t>=</m:t>
                      </m:r>
                      <m:r>
                        <m:rPr>
                          <m:nor/>
                        </m:rPr>
                        <a:rPr lang="en-IN" sz="1200" b="0" i="1" kern="1200">
                          <a:solidFill>
                            <a:schemeClr val="tx1"/>
                          </a:solidFill>
                          <a:latin typeface="+mn-lt"/>
                          <a:ea typeface="+mn-ea"/>
                          <a:cs typeface="+mn-cs"/>
                        </a:rPr>
                        <m:t>Spam</m:t>
                      </m:r>
                      <m:r>
                        <m:rPr>
                          <m:nor/>
                        </m:rPr>
                        <a:rPr lang="en-IN" sz="1200" b="0" i="1" kern="1200">
                          <a:solidFill>
                            <a:schemeClr val="tx1"/>
                          </a:solidFill>
                          <a:latin typeface="+mn-lt"/>
                          <a:ea typeface="+mn-ea"/>
                          <a:cs typeface="+mn-cs"/>
                        </a:rPr>
                        <m:t> </m:t>
                      </m:r>
                      <m:r>
                        <m:rPr>
                          <m:nor/>
                        </m:rPr>
                        <a:rPr lang="en-IN" sz="1200" b="0" i="1" kern="1200">
                          <a:solidFill>
                            <a:schemeClr val="tx1"/>
                          </a:solidFill>
                          <a:latin typeface="+mn-lt"/>
                          <a:ea typeface="+mn-ea"/>
                          <a:cs typeface="+mn-cs"/>
                        </a:rPr>
                        <m:t>or</m:t>
                      </m:r>
                      <m:r>
                        <m:rPr>
                          <m:nor/>
                        </m:rPr>
                        <a:rPr lang="en-IN" sz="1200" b="0" i="1" kern="1200">
                          <a:solidFill>
                            <a:schemeClr val="tx1"/>
                          </a:solidFill>
                          <a:latin typeface="+mn-lt"/>
                          <a:ea typeface="+mn-ea"/>
                          <a:cs typeface="+mn-cs"/>
                        </a:rPr>
                        <m:t> </m:t>
                      </m:r>
                      <m:r>
                        <m:rPr>
                          <m:nor/>
                        </m:rPr>
                        <a:rPr lang="en-IN" sz="1200" b="0" i="1" kern="1200">
                          <a:solidFill>
                            <a:schemeClr val="tx1"/>
                          </a:solidFill>
                          <a:latin typeface="+mn-lt"/>
                          <a:ea typeface="+mn-ea"/>
                          <a:cs typeface="+mn-cs"/>
                        </a:rPr>
                        <m:t>Not</m:t>
                      </m:r>
                      <m:r>
                        <m:rPr>
                          <m:nor/>
                        </m:rPr>
                        <a:rPr lang="en-IN" sz="1200" b="0" i="1" kern="1200">
                          <a:solidFill>
                            <a:schemeClr val="tx1"/>
                          </a:solidFill>
                          <a:latin typeface="+mn-lt"/>
                          <a:ea typeface="+mn-ea"/>
                          <a:cs typeface="+mn-cs"/>
                        </a:rPr>
                        <m:t> </m:t>
                      </m:r>
                      <m:r>
                        <m:rPr>
                          <m:nor/>
                        </m:rPr>
                        <a:rPr lang="en-IN" sz="1200" b="0" i="1" kern="1200">
                          <a:solidFill>
                            <a:schemeClr val="tx1"/>
                          </a:solidFill>
                          <a:latin typeface="+mn-lt"/>
                          <a:ea typeface="+mn-ea"/>
                          <a:cs typeface="+mn-cs"/>
                        </a:rPr>
                        <m:t>Spam</m:t>
                      </m:r>
                    </m:oMath>
                  </m:oMathPara>
                </a14:m>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The probability that an email contains both “free” and “offer” (given it’s spam)</a:t>
                </a:r>
                <a:br>
                  <a:rPr lang="en-IN" dirty="0"/>
                </a:br>
                <a:r>
                  <a:rPr lang="en-IN" sz="1200" b="0" i="0" u="none" strike="noStrike" kern="1200" dirty="0">
                    <a:solidFill>
                      <a:schemeClr val="tx1"/>
                    </a:solidFill>
                    <a:effectLst/>
                    <a:latin typeface="+mn-lt"/>
                    <a:ea typeface="+mn-ea"/>
                    <a:cs typeface="+mn-cs"/>
                  </a:rPr>
                  <a:t>is just the product of each individual probability.</a:t>
                </a:r>
                <a:endParaRPr lang="en-US" dirty="0"/>
              </a:p>
            </p:txBody>
          </p:sp>
        </mc:Choice>
        <mc:Fallback xmlns="">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In machine learning, </a:t>
                </a:r>
                <a:r>
                  <a:rPr lang="en-IN" sz="1200" b="1" i="0" u="none" strike="noStrike" kern="1200" dirty="0">
                    <a:solidFill>
                      <a:schemeClr val="tx1"/>
                    </a:solidFill>
                    <a:effectLst/>
                    <a:latin typeface="+mn-lt"/>
                    <a:ea typeface="+mn-ea"/>
                    <a:cs typeface="+mn-cs"/>
                  </a:rPr>
                  <a:t>features</a:t>
                </a:r>
                <a:r>
                  <a:rPr lang="en-IN" sz="1200" b="0" i="0" u="none" strike="noStrike" kern="1200" dirty="0">
                    <a:solidFill>
                      <a:schemeClr val="tx1"/>
                    </a:solidFill>
                    <a:effectLst/>
                    <a:latin typeface="+mn-lt"/>
                    <a:ea typeface="+mn-ea"/>
                    <a:cs typeface="+mn-cs"/>
                  </a:rPr>
                  <a:t> are the pieces of information we use to make a prediction.</a:t>
                </a:r>
              </a:p>
              <a:p>
                <a:r>
                  <a:rPr lang="en-IN" sz="1200" b="0" i="0" u="none" strike="noStrike" kern="1200" dirty="0">
                    <a:solidFill>
                      <a:schemeClr val="tx1"/>
                    </a:solidFill>
                    <a:effectLst/>
                    <a:latin typeface="+mn-lt"/>
                    <a:ea typeface="+mn-ea"/>
                    <a:cs typeface="+mn-cs"/>
                  </a:rPr>
                  <a:t>Example:</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If you’re classifying an email as </a:t>
                </a:r>
                <a:r>
                  <a:rPr lang="en-IN" sz="1200" b="0" i="1" u="none" strike="noStrike" kern="1200" dirty="0">
                    <a:solidFill>
                      <a:schemeClr val="tx1"/>
                    </a:solidFill>
                    <a:effectLst/>
                    <a:latin typeface="+mn-lt"/>
                    <a:ea typeface="+mn-ea"/>
                    <a:cs typeface="+mn-cs"/>
                  </a:rPr>
                  <a:t>spam</a:t>
                </a:r>
                <a:r>
                  <a:rPr lang="en-IN" sz="1200" b="0" i="0" u="none" strike="noStrike" kern="1200" dirty="0">
                    <a:solidFill>
                      <a:schemeClr val="tx1"/>
                    </a:solidFill>
                    <a:effectLst/>
                    <a:latin typeface="+mn-lt"/>
                    <a:ea typeface="+mn-ea"/>
                    <a:cs typeface="+mn-cs"/>
                  </a:rPr>
                  <a:t> or </a:t>
                </a:r>
                <a:r>
                  <a:rPr lang="en-IN" sz="1200" b="0" i="1" u="none" strike="noStrike" kern="1200" dirty="0">
                    <a:solidFill>
                      <a:schemeClr val="tx1"/>
                    </a:solidFill>
                    <a:effectLst/>
                    <a:latin typeface="+mn-lt"/>
                    <a:ea typeface="+mn-ea"/>
                    <a:cs typeface="+mn-cs"/>
                  </a:rPr>
                  <a:t>not spam</a:t>
                </a:r>
                <a:r>
                  <a:rPr lang="en-IN" sz="1200" b="0" i="0" u="none" strike="noStrike" kern="1200" dirty="0">
                    <a:solidFill>
                      <a:schemeClr val="tx1"/>
                    </a:solidFill>
                    <a:effectLst/>
                    <a:latin typeface="+mn-lt"/>
                    <a:ea typeface="+mn-ea"/>
                    <a:cs typeface="+mn-cs"/>
                  </a:rPr>
                  <a:t>,</a:t>
                </a:r>
                <a:br>
                  <a:rPr lang="en-IN" sz="1200" b="0" i="0" u="none" strike="noStrike" kern="1200" dirty="0">
                    <a:solidFill>
                      <a:schemeClr val="tx1"/>
                    </a:solidFill>
                    <a:effectLst/>
                    <a:latin typeface="+mn-lt"/>
                    <a:ea typeface="+mn-ea"/>
                    <a:cs typeface="+mn-cs"/>
                  </a:rPr>
                </a:br>
                <a:r>
                  <a:rPr lang="en-IN" sz="1200" b="0" i="0" u="none" strike="noStrike" kern="1200" dirty="0">
                    <a:solidFill>
                      <a:schemeClr val="tx1"/>
                    </a:solidFill>
                    <a:effectLst/>
                    <a:latin typeface="+mn-lt"/>
                    <a:ea typeface="+mn-ea"/>
                    <a:cs typeface="+mn-cs"/>
                  </a:rPr>
                  <a:t>your features could be:</a:t>
                </a:r>
              </a:p>
              <a:p>
                <a:r>
                  <a:rPr lang="ar-AE" sz="1200" i="0" kern="1200">
                    <a:solidFill>
                      <a:schemeClr val="tx1"/>
                    </a:solidFill>
                    <a:latin typeface="+mn-lt"/>
                    <a:ea typeface="+mn-ea"/>
                    <a:cs typeface="+mn-cs"/>
                  </a:rPr>
                  <a:t>𝑋_1</a:t>
                </a:r>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whether the word “free” appears</a:t>
                </a:r>
              </a:p>
              <a:p>
                <a:r>
                  <a:rPr lang="ar-AE" sz="1200" i="0" kern="1200">
                    <a:solidFill>
                      <a:schemeClr val="tx1"/>
                    </a:solidFill>
                    <a:latin typeface="+mn-lt"/>
                    <a:ea typeface="+mn-ea"/>
                    <a:cs typeface="+mn-cs"/>
                  </a:rPr>
                  <a:t>𝑋_2</a:t>
                </a:r>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whether the word “offer” appears</a:t>
                </a:r>
              </a:p>
              <a:p>
                <a:r>
                  <a:rPr lang="ar-AE" sz="1200" i="0" kern="1200">
                    <a:solidFill>
                      <a:schemeClr val="tx1"/>
                    </a:solidFill>
                    <a:latin typeface="+mn-lt"/>
                    <a:ea typeface="+mn-ea"/>
                    <a:cs typeface="+mn-cs"/>
                  </a:rPr>
                  <a:t>𝑋_3</a:t>
                </a:r>
                <a:r>
                  <a:rPr lang="ar-AE"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whether the word “meeting” appears</a:t>
                </a:r>
              </a:p>
              <a:p>
                <a:r>
                  <a:rPr lang="en-IN" sz="1200" b="0" i="0" u="none" strike="noStrike" kern="1200" dirty="0">
                    <a:solidFill>
                      <a:schemeClr val="tx1"/>
                    </a:solidFill>
                    <a:effectLst/>
                    <a:latin typeface="+mn-lt"/>
                    <a:ea typeface="+mn-ea"/>
                    <a:cs typeface="+mn-cs"/>
                  </a:rPr>
                  <a:t>and your class (label) is:</a:t>
                </a:r>
              </a:p>
              <a:p>
                <a:r>
                  <a:rPr lang="en-IN" sz="1200" i="0" kern="1200">
                    <a:solidFill>
                      <a:schemeClr val="tx1"/>
                    </a:solidFill>
                    <a:latin typeface="+mn-lt"/>
                    <a:ea typeface="+mn-ea"/>
                    <a:cs typeface="+mn-cs"/>
                  </a:rPr>
                  <a:t>𝑌=</a:t>
                </a:r>
                <a:r>
                  <a:rPr lang="en-IN" sz="1200" b="0" i="0" kern="1200">
                    <a:solidFill>
                      <a:schemeClr val="tx1"/>
                    </a:solidFill>
                    <a:latin typeface="Cambria Math" panose="02040503050406030204" pitchFamily="18" charset="0"/>
                    <a:ea typeface="+mn-ea"/>
                    <a:cs typeface="+mn-cs"/>
                  </a:rPr>
                  <a:t>"Spam or Not Spam</a:t>
                </a:r>
                <a:r>
                  <a:rPr lang="en-US" sz="1200" b="0" i="0" kern="1200">
                    <a:solidFill>
                      <a:schemeClr val="tx1"/>
                    </a:solidFill>
                    <a:latin typeface="+mn-lt"/>
                    <a:ea typeface="+mn-ea"/>
                    <a:cs typeface="+mn-cs"/>
                  </a:rPr>
                  <a:t>"</a:t>
                </a:r>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The probability that an email contains both “free” and “offer” (given it’s spam)</a:t>
                </a:r>
                <a:br>
                  <a:rPr lang="en-IN" dirty="0"/>
                </a:br>
                <a:r>
                  <a:rPr lang="en-IN" sz="1200" b="0" i="0" u="none" strike="noStrike" kern="1200" dirty="0">
                    <a:solidFill>
                      <a:schemeClr val="tx1"/>
                    </a:solidFill>
                    <a:effectLst/>
                    <a:latin typeface="+mn-lt"/>
                    <a:ea typeface="+mn-ea"/>
                    <a:cs typeface="+mn-cs"/>
                  </a:rPr>
                  <a:t>is just the product of each individual probability.</a:t>
                </a:r>
                <a:endParaRPr lang="en-US" dirty="0"/>
              </a:p>
            </p:txBody>
          </p:sp>
        </mc:Fallback>
      </mc:AlternateContent>
      <p:sp>
        <p:nvSpPr>
          <p:cNvPr id="4" name="Slide Number Placeholder 3"/>
          <p:cNvSpPr>
            <a:spLocks noGrp="1"/>
          </p:cNvSpPr>
          <p:nvPr>
            <p:ph type="sldNum" sz="quarter" idx="5"/>
          </p:nvPr>
        </p:nvSpPr>
        <p:spPr/>
        <p:txBody>
          <a:bodyPr/>
          <a:lstStyle/>
          <a:p>
            <a:fld id="{A15E64CE-5B85-5140-9F57-F26E9D0E6AD4}" type="slidenum">
              <a:rPr lang="en-US" smtClean="0"/>
              <a:t>21</a:t>
            </a:fld>
            <a:endParaRPr lang="en-US"/>
          </a:p>
        </p:txBody>
      </p:sp>
    </p:spTree>
    <p:extLst>
      <p:ext uri="{BB962C8B-B14F-4D97-AF65-F5344CB8AC3E}">
        <p14:creationId xmlns:p14="http://schemas.microsoft.com/office/powerpoint/2010/main" val="200050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we mean that </a:t>
                </a:r>
                <a:r>
                  <a:rPr lang="en-IN" b="1" dirty="0"/>
                  <a:t>once we know the class</a:t>
                </a:r>
                <a:r>
                  <a:rPr lang="en-IN" dirty="0"/>
                  <a:t>, the features don’t depend on each other anymore.</a:t>
                </a:r>
              </a:p>
              <a:p>
                <a:pPr marL="171450" indent="-171450">
                  <a:buFont typeface="Arial" panose="020B0604020202020204" pitchFamily="34" charset="0"/>
                  <a:buChar char="•"/>
                </a:pPr>
                <a:r>
                  <a:rPr lang="en-IN" dirty="0"/>
                  <a:t>To compute </a:t>
                </a:r>
                <a14:m>
                  <m:oMath xmlns:m="http://schemas.openxmlformats.org/officeDocument/2006/math">
                    <m:r>
                      <a:rPr lang="en-IN"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𝐶</m:t>
                        </m:r>
                      </m:e>
                    </m:d>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𝑃</m:t>
                    </m:r>
                    <m:d>
                      <m:dPr>
                        <m:sepChr m:val=","/>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1</m:t>
                            </m:r>
                          </m:sub>
                        </m:sSub>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2</m:t>
                            </m:r>
                          </m:sub>
                        </m:sSub>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3</m:t>
                            </m:r>
                          </m:sub>
                        </m:sSub>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𝐶</m:t>
                        </m:r>
                      </m:e>
                    </m:d>
                  </m:oMath>
                </a14:m>
                <a:r>
                  <a:rPr lang="ar-AE" dirty="0"/>
                  <a:t>,</a:t>
                </a:r>
                <a:br>
                  <a:rPr lang="ar-AE" dirty="0"/>
                </a:br>
                <a:r>
                  <a:rPr lang="en-IN" dirty="0"/>
                  <a:t>we’d need to know </a:t>
                </a:r>
                <a:r>
                  <a:rPr lang="en-IN" b="1" dirty="0"/>
                  <a:t>how these features depend on each other</a:t>
                </a:r>
                <a:r>
                  <a:rPr lang="en-IN" dirty="0"/>
                  <a:t>.</a:t>
                </a:r>
              </a:p>
              <a:p>
                <a:r>
                  <a:rPr lang="en-IN" dirty="0"/>
                  <a:t>	Maybe “Free” and “Offer” often appear together — that makes things complicated!</a:t>
                </a:r>
              </a:p>
              <a:p>
                <a:r>
                  <a:rPr lang="en-IN" dirty="0"/>
                  <a:t>	We’d have to calculate </a:t>
                </a:r>
                <a:r>
                  <a:rPr lang="en-IN" b="1" dirty="0"/>
                  <a:t>joint probabilities</a:t>
                </a:r>
                <a:r>
                  <a:rPr lang="en-IN" dirty="0"/>
                  <a:t> like </a:t>
                </a:r>
                <a14:m>
                  <m:oMath xmlns:m="http://schemas.openxmlformats.org/officeDocument/2006/math">
                    <m:r>
                      <a:rPr lang="en-IN" sz="1200" i="1" kern="1200">
                        <a:solidFill>
                          <a:schemeClr val="tx1"/>
                        </a:solidFill>
                        <a:latin typeface="Cambria Math" panose="02040503050406030204" pitchFamily="18" charset="0"/>
                        <a:ea typeface="+mn-ea"/>
                        <a:cs typeface="+mn-cs"/>
                      </a:rPr>
                      <m:t>𝑃</m:t>
                    </m:r>
                    <m:d>
                      <m:dPr>
                        <m:sepChr m:val=","/>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1</m:t>
                            </m:r>
                          </m:sub>
                        </m:sSub>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2</m:t>
                            </m:r>
                          </m:sub>
                        </m:sSub>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3</m:t>
                            </m:r>
                          </m:sub>
                        </m:sSub>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𝐶</m:t>
                        </m:r>
                      </m:e>
                    </m:d>
                  </m:oMath>
                </a14:m>
                <a:r>
                  <a:rPr lang="ar-AE" dirty="0"/>
                  <a:t>, </a:t>
                </a:r>
                <a:r>
                  <a:rPr lang="en-IN" dirty="0"/>
                  <a:t>which are very hard to estimate from data (especially when you have many features).</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The probability of a class </a:t>
                </a:r>
                <a14:m>
                  <m:oMath xmlns:m="http://schemas.openxmlformats.org/officeDocument/2006/math">
                    <m:r>
                      <a:rPr lang="en-IN" sz="1200" i="1" kern="1200">
                        <a:solidFill>
                          <a:schemeClr val="tx1"/>
                        </a:solidFill>
                        <a:latin typeface="Cambria Math" panose="02040503050406030204" pitchFamily="18" charset="0"/>
                        <a:ea typeface="+mn-ea"/>
                        <a:cs typeface="+mn-cs"/>
                      </a:rPr>
                      <m:t>𝐶</m:t>
                    </m:r>
                  </m:oMath>
                </a14:m>
                <a:r>
                  <a:rPr lang="en-IN" dirty="0"/>
                  <a:t>given the features </a:t>
                </a:r>
                <a14:m>
                  <m:oMath xmlns:m="http://schemas.openxmlformats.org/officeDocument/2006/math">
                    <m:r>
                      <a:rPr lang="en-IN" sz="1200" i="1" kern="1200">
                        <a:solidFill>
                          <a:schemeClr val="tx1"/>
                        </a:solidFill>
                        <a:latin typeface="Cambria Math" panose="02040503050406030204" pitchFamily="18" charset="0"/>
                        <a:ea typeface="+mn-ea"/>
                        <a:cs typeface="+mn-cs"/>
                      </a:rPr>
                      <m:t>𝑋</m:t>
                    </m:r>
                    <m:r>
                      <a:rPr lang="en-IN" sz="1200" i="0" kern="1200">
                        <a:solidFill>
                          <a:schemeClr val="tx1"/>
                        </a:solidFill>
                        <a:latin typeface="Cambria Math" panose="02040503050406030204" pitchFamily="18" charset="0"/>
                        <a:ea typeface="+mn-ea"/>
                        <a:cs typeface="+mn-cs"/>
                      </a:rPr>
                      <m:t>=</m:t>
                    </m:r>
                    <m:d>
                      <m:dPr>
                        <m:sepChr m:val=","/>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1</m:t>
                            </m:r>
                          </m:sub>
                        </m:sSub>
                      </m:e>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0" kern="1200">
                                <a:solidFill>
                                  <a:schemeClr val="tx1"/>
                                </a:solidFill>
                                <a:latin typeface="Cambria Math" panose="02040503050406030204" pitchFamily="18" charset="0"/>
                                <a:ea typeface="+mn-ea"/>
                                <a:cs typeface="+mn-cs"/>
                              </a:rPr>
                              <m:t>2</m:t>
                            </m:r>
                          </m:sub>
                        </m:sSub>
                      </m:e>
                      <m:e>
                        <m:r>
                          <a:rPr lang="ar-AE" sz="1200" i="0" kern="1200">
                            <a:solidFill>
                              <a:schemeClr val="tx1"/>
                            </a:solidFill>
                            <a:latin typeface="Cambria Math" panose="02040503050406030204" pitchFamily="18" charset="0"/>
                            <a:ea typeface="+mn-ea"/>
                            <a:cs typeface="+mn-cs"/>
                          </a:rPr>
                          <m:t>.</m:t>
                        </m:r>
                      </m:e>
                      <m:e>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1" kern="1200">
                                <a:solidFill>
                                  <a:schemeClr val="tx1"/>
                                </a:solidFill>
                                <a:latin typeface="Cambria Math" panose="02040503050406030204" pitchFamily="18" charset="0"/>
                                <a:ea typeface="+mn-ea"/>
                                <a:cs typeface="+mn-cs"/>
                              </a:rPr>
                              <m:t>𝑛</m:t>
                            </m:r>
                          </m:sub>
                        </m:sSub>
                      </m:e>
                    </m:d>
                    <m:r>
                      <a:rPr lang="en-US" sz="1200" b="0" i="0" kern="1200" smtClean="0">
                        <a:solidFill>
                          <a:schemeClr val="tx1"/>
                        </a:solidFill>
                        <a:latin typeface="Cambria Math" panose="02040503050406030204" pitchFamily="18" charset="0"/>
                        <a:ea typeface="+mn-ea"/>
                        <a:cs typeface="+mn-cs"/>
                      </a:rPr>
                      <m:t> </m:t>
                    </m:r>
                  </m:oMath>
                </a14:m>
                <a:r>
                  <a:rPr lang="en-IN" dirty="0"/>
                  <a:t>is </a:t>
                </a:r>
                <a:r>
                  <a:rPr lang="en-IN" b="1" dirty="0"/>
                  <a:t>proportional</a:t>
                </a:r>
                <a:r>
                  <a:rPr lang="en-IN" dirty="0"/>
                  <a:t> (∝) to the prior probability of that class </a:t>
                </a:r>
                <a14:m>
                  <m:oMath xmlns:m="http://schemas.openxmlformats.org/officeDocument/2006/math">
                    <m:r>
                      <a:rPr lang="en-IN"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𝐶</m:t>
                        </m:r>
                      </m:e>
                    </m:d>
                  </m:oMath>
                </a14:m>
                <a:r>
                  <a:rPr lang="ar-AE" dirty="0"/>
                  <a:t>,</a:t>
                </a:r>
                <a:r>
                  <a:rPr lang="en-US" baseline="0" dirty="0"/>
                  <a:t> </a:t>
                </a:r>
                <a:r>
                  <a:rPr lang="en-IN" dirty="0"/>
                  <a:t>multiplied by the product of the probabilities of each feature </a:t>
                </a:r>
                <a14:m>
                  <m:oMath xmlns:m="http://schemas.openxmlformats.org/officeDocument/2006/math">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𝑥</m:t>
                        </m:r>
                      </m:e>
                      <m:sub>
                        <m:r>
                          <a:rPr lang="ar-AE" sz="1200" i="1" kern="1200">
                            <a:solidFill>
                              <a:schemeClr val="tx1"/>
                            </a:solidFill>
                            <a:latin typeface="Cambria Math" panose="02040503050406030204" pitchFamily="18" charset="0"/>
                            <a:ea typeface="+mn-ea"/>
                            <a:cs typeface="+mn-cs"/>
                          </a:rPr>
                          <m:t>𝑖</m:t>
                        </m:r>
                      </m:sub>
                    </m:sSub>
                  </m:oMath>
                </a14:m>
                <a:r>
                  <a:rPr lang="en-IN" dirty="0"/>
                  <a:t>given that class.</a:t>
                </a:r>
              </a:p>
              <a:p>
                <a:endParaRPr lang="en-IN" dirty="0"/>
              </a:p>
              <a:p>
                <a:pPr marL="171450" indent="-171450">
                  <a:buFont typeface="Arial" panose="020B0604020202020204" pitchFamily="34" charset="0"/>
                  <a:buChar char="•"/>
                </a:pPr>
                <a:r>
                  <a:rPr lang="en-IN" dirty="0"/>
                  <a:t>We drop </a:t>
                </a:r>
                <a14:m>
                  <m:oMath xmlns:m="http://schemas.openxmlformats.org/officeDocument/2006/math">
                    <m:r>
                      <a:rPr lang="en-IN"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oMath>
                </a14:m>
                <a:r>
                  <a:rPr lang="en-IN" dirty="0"/>
                  <a:t>because:</a:t>
                </a:r>
              </a:p>
              <a:p>
                <a14:m>
                  <m:oMath xmlns:m="http://schemas.openxmlformats.org/officeDocument/2006/math">
                    <m:r>
                      <a:rPr lang="en-IN"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oMath>
                </a14:m>
                <a:r>
                  <a:rPr lang="en-IN" b="1" dirty="0"/>
                  <a:t>is the same for all classes.</a:t>
                </a:r>
              </a:p>
              <a:p>
                <a:r>
                  <a:rPr lang="en-IN" dirty="0"/>
                  <a:t>Let’s say we are comparing two classes:</a:t>
                </a:r>
              </a:p>
              <a:p>
                <a:pPr/>
                <a14:m>
                  <m:oMathPara xmlns:m="http://schemas.openxmlformats.org/officeDocument/2006/math">
                    <m:oMathParaPr>
                      <m:jc m:val="centerGroup"/>
                    </m:oMathParaPr>
                    <m:oMath xmlns:m="http://schemas.openxmlformats.org/officeDocument/2006/math">
                      <m:r>
                        <a:rPr lang="en-IN"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𝐶</m:t>
                              </m:r>
                            </m:e>
                            <m:sub>
                              <m:r>
                                <a:rPr lang="ar-AE" sz="1200" i="0" kern="1200">
                                  <a:solidFill>
                                    <a:schemeClr val="tx1"/>
                                  </a:solidFill>
                                  <a:latin typeface="Cambria Math" panose="02040503050406030204" pitchFamily="18" charset="0"/>
                                  <a:ea typeface="+mn-ea"/>
                                  <a:cs typeface="+mn-cs"/>
                                </a:rPr>
                                <m:t>1</m:t>
                              </m:r>
                            </m:sub>
                          </m:sSub>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𝑋</m:t>
                          </m:r>
                        </m:e>
                      </m:d>
                      <m:r>
                        <a:rPr lang="ar-AE" sz="1200" i="0" kern="1200">
                          <a:solidFill>
                            <a:schemeClr val="tx1"/>
                          </a:solidFill>
                          <a:latin typeface="Cambria Math" panose="02040503050406030204" pitchFamily="18" charset="0"/>
                          <a:ea typeface="+mn-ea"/>
                          <a:cs typeface="+mn-cs"/>
                        </a:rPr>
                        <m:t>=</m:t>
                      </m:r>
                      <m:f>
                        <m:fPr>
                          <m:ctrlPr>
                            <a:rPr lang="ar-AE" sz="1200" i="1" kern="1200">
                              <a:solidFill>
                                <a:schemeClr val="tx1"/>
                              </a:solidFill>
                              <a:latin typeface="Cambria Math" panose="02040503050406030204" pitchFamily="18" charset="0"/>
                              <a:ea typeface="+mn-ea"/>
                              <a:cs typeface="+mn-cs"/>
                            </a:rPr>
                          </m:ctrlPr>
                        </m:fPr>
                        <m:num>
                          <m:r>
                            <a:rPr lang="ar-AE"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𝐶</m:t>
                                  </m:r>
                                </m:e>
                                <m:sub>
                                  <m:r>
                                    <a:rPr lang="ar-AE" sz="1200" i="0" kern="1200">
                                      <a:solidFill>
                                        <a:schemeClr val="tx1"/>
                                      </a:solidFill>
                                      <a:latin typeface="Cambria Math" panose="02040503050406030204" pitchFamily="18" charset="0"/>
                                      <a:ea typeface="+mn-ea"/>
                                      <a:cs typeface="+mn-cs"/>
                                    </a:rPr>
                                    <m:t>1</m:t>
                                  </m:r>
                                </m:sub>
                              </m:sSub>
                            </m:e>
                          </m:d>
                          <m:r>
                            <a:rPr lang="ar-AE"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𝐶</m:t>
                                  </m:r>
                                </m:e>
                                <m:sub>
                                  <m:r>
                                    <a:rPr lang="ar-AE" sz="1200" i="0" kern="1200">
                                      <a:solidFill>
                                        <a:schemeClr val="tx1"/>
                                      </a:solidFill>
                                      <a:latin typeface="Cambria Math" panose="02040503050406030204" pitchFamily="18" charset="0"/>
                                      <a:ea typeface="+mn-ea"/>
                                      <a:cs typeface="+mn-cs"/>
                                    </a:rPr>
                                    <m:t>1</m:t>
                                  </m:r>
                                </m:sub>
                              </m:sSub>
                            </m:e>
                          </m:d>
                        </m:num>
                        <m:den>
                          <m:r>
                            <a:rPr lang="ar-AE"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den>
                      </m:f>
                    </m:oMath>
                  </m:oMathPara>
                </a14:m>
                <a:endParaRPr lang="ar-AE" dirty="0"/>
              </a:p>
              <a:p>
                <a:pPr/>
                <a14:m>
                  <m:oMathPara xmlns:m="http://schemas.openxmlformats.org/officeDocument/2006/math">
                    <m:oMathParaPr>
                      <m:jc m:val="centerGroup"/>
                    </m:oMathParaPr>
                    <m:oMath xmlns:m="http://schemas.openxmlformats.org/officeDocument/2006/math">
                      <m:r>
                        <a:rPr lang="ar-AE"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𝐶</m:t>
                              </m:r>
                            </m:e>
                            <m:sub>
                              <m:r>
                                <a:rPr lang="ar-AE" sz="1200" i="0" kern="1200">
                                  <a:solidFill>
                                    <a:schemeClr val="tx1"/>
                                  </a:solidFill>
                                  <a:latin typeface="Cambria Math" panose="02040503050406030204" pitchFamily="18" charset="0"/>
                                  <a:ea typeface="+mn-ea"/>
                                  <a:cs typeface="+mn-cs"/>
                                </a:rPr>
                                <m:t>2</m:t>
                              </m:r>
                            </m:sub>
                          </m:sSub>
                          <m:r>
                            <a:rPr lang="ar-AE" sz="1200" i="0" kern="1200">
                              <a:solidFill>
                                <a:schemeClr val="tx1"/>
                              </a:solidFill>
                              <a:latin typeface="Cambria Math" panose="02040503050406030204" pitchFamily="18" charset="0"/>
                              <a:ea typeface="+mn-ea"/>
                              <a:cs typeface="+mn-cs"/>
                            </a:rPr>
                            <m:t>∣</m:t>
                          </m:r>
                          <m:r>
                            <a:rPr lang="ar-AE" sz="1200" i="1" kern="1200">
                              <a:solidFill>
                                <a:schemeClr val="tx1"/>
                              </a:solidFill>
                              <a:latin typeface="Cambria Math" panose="02040503050406030204" pitchFamily="18" charset="0"/>
                              <a:ea typeface="+mn-ea"/>
                              <a:cs typeface="+mn-cs"/>
                            </a:rPr>
                            <m:t>𝑋</m:t>
                          </m:r>
                        </m:e>
                      </m:d>
                      <m:r>
                        <a:rPr lang="ar-AE" sz="1200" i="0" kern="1200">
                          <a:solidFill>
                            <a:schemeClr val="tx1"/>
                          </a:solidFill>
                          <a:latin typeface="Cambria Math" panose="02040503050406030204" pitchFamily="18" charset="0"/>
                          <a:ea typeface="+mn-ea"/>
                          <a:cs typeface="+mn-cs"/>
                        </a:rPr>
                        <m:t>=</m:t>
                      </m:r>
                      <m:f>
                        <m:fPr>
                          <m:ctrlPr>
                            <a:rPr lang="ar-AE" sz="1200" i="1" kern="1200">
                              <a:solidFill>
                                <a:schemeClr val="tx1"/>
                              </a:solidFill>
                              <a:latin typeface="Cambria Math" panose="02040503050406030204" pitchFamily="18" charset="0"/>
                              <a:ea typeface="+mn-ea"/>
                              <a:cs typeface="+mn-cs"/>
                            </a:rPr>
                          </m:ctrlPr>
                        </m:fPr>
                        <m:num>
                          <m:r>
                            <a:rPr lang="ar-AE"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𝐶</m:t>
                                  </m:r>
                                </m:e>
                                <m:sub>
                                  <m:r>
                                    <a:rPr lang="ar-AE" sz="1200" i="0" kern="1200">
                                      <a:solidFill>
                                        <a:schemeClr val="tx1"/>
                                      </a:solidFill>
                                      <a:latin typeface="Cambria Math" panose="02040503050406030204" pitchFamily="18" charset="0"/>
                                      <a:ea typeface="+mn-ea"/>
                                      <a:cs typeface="+mn-cs"/>
                                    </a:rPr>
                                    <m:t>2</m:t>
                                  </m:r>
                                </m:sub>
                              </m:sSub>
                            </m:e>
                          </m:d>
                          <m:r>
                            <a:rPr lang="ar-AE"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𝐶</m:t>
                                  </m:r>
                                </m:e>
                                <m:sub>
                                  <m:r>
                                    <a:rPr lang="ar-AE" sz="1200" i="0" kern="1200">
                                      <a:solidFill>
                                        <a:schemeClr val="tx1"/>
                                      </a:solidFill>
                                      <a:latin typeface="Cambria Math" panose="02040503050406030204" pitchFamily="18" charset="0"/>
                                      <a:ea typeface="+mn-ea"/>
                                      <a:cs typeface="+mn-cs"/>
                                    </a:rPr>
                                    <m:t>2</m:t>
                                  </m:r>
                                </m:sub>
                              </m:sSub>
                            </m:e>
                          </m:d>
                        </m:num>
                        <m:den>
                          <m:r>
                            <a:rPr lang="ar-AE"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den>
                      </m:f>
                    </m:oMath>
                  </m:oMathPara>
                </a14:m>
                <a:endParaRPr lang="ar-AE" dirty="0"/>
              </a:p>
              <a:p>
                <a:r>
                  <a:rPr lang="en-IN" dirty="0"/>
                  <a:t>Now — when we </a:t>
                </a:r>
                <a:r>
                  <a:rPr lang="en-IN" b="1" dirty="0"/>
                  <a:t>classify</a:t>
                </a:r>
                <a:r>
                  <a:rPr lang="en-IN" dirty="0"/>
                  <a:t>, we only care </a:t>
                </a:r>
                <a:r>
                  <a:rPr lang="en-IN" b="1" dirty="0"/>
                  <a:t>which class has the higher probability</a:t>
                </a:r>
                <a:r>
                  <a:rPr lang="en-IN" dirty="0"/>
                  <a:t>.</a:t>
                </a:r>
              </a:p>
              <a:p>
                <a:r>
                  <a:rPr lang="en-IN" dirty="0"/>
                  <a:t>Since the </a:t>
                </a:r>
                <a:r>
                  <a:rPr lang="en-IN" b="1" dirty="0"/>
                  <a:t>denominator </a:t>
                </a:r>
                <a14:m>
                  <m:oMath xmlns:m="http://schemas.openxmlformats.org/officeDocument/2006/math">
                    <m:r>
                      <a:rPr lang="en-IN"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oMath>
                </a14:m>
                <a:r>
                  <a:rPr lang="en-IN" dirty="0"/>
                  <a:t>is the same for both (because it doesn’t depend on </a:t>
                </a:r>
                <a14:m>
                  <m:oMath xmlns:m="http://schemas.openxmlformats.org/officeDocument/2006/math">
                    <m:r>
                      <a:rPr lang="en-IN" sz="1200" i="1" kern="1200">
                        <a:solidFill>
                          <a:schemeClr val="tx1"/>
                        </a:solidFill>
                        <a:latin typeface="Cambria Math" panose="02040503050406030204" pitchFamily="18" charset="0"/>
                        <a:ea typeface="+mn-ea"/>
                        <a:cs typeface="+mn-cs"/>
                      </a:rPr>
                      <m:t>𝐶</m:t>
                    </m:r>
                  </m:oMath>
                </a14:m>
                <a:r>
                  <a:rPr lang="en-IN" dirty="0"/>
                  <a:t>), it </a:t>
                </a:r>
                <a:r>
                  <a:rPr lang="en-IN" b="1" dirty="0"/>
                  <a:t>does not affect which one is larger</a:t>
                </a:r>
                <a:r>
                  <a:rPr lang="en-IN" dirty="0"/>
                  <a:t>.</a:t>
                </a:r>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we mean that </a:t>
                </a:r>
                <a:r>
                  <a:rPr lang="en-IN" b="1" dirty="0"/>
                  <a:t>once we know the class</a:t>
                </a:r>
                <a:r>
                  <a:rPr lang="en-IN" dirty="0"/>
                  <a:t>, the features don’t depend on each other anymore.</a:t>
                </a:r>
              </a:p>
              <a:p>
                <a:pPr marL="171450" indent="-171450">
                  <a:buFont typeface="Arial" panose="020B0604020202020204" pitchFamily="34" charset="0"/>
                  <a:buChar char="•"/>
                </a:pPr>
                <a:r>
                  <a:rPr lang="en-IN" dirty="0"/>
                  <a:t>To compute </a:t>
                </a:r>
                <a:r>
                  <a:rPr lang="en-IN" sz="1200" i="0" kern="1200">
                    <a:solidFill>
                      <a:schemeClr val="tx1"/>
                    </a:solidFill>
                    <a:latin typeface="+mn-lt"/>
                    <a:ea typeface="+mn-ea"/>
                    <a:cs typeface="+mn-cs"/>
                  </a:rPr>
                  <a:t>𝑃</a:t>
                </a:r>
                <a:r>
                  <a:rPr lang="ar-AE" sz="1200" i="0" kern="1200">
                    <a:solidFill>
                      <a:schemeClr val="tx1"/>
                    </a:solidFill>
                    <a:latin typeface="+mn-lt"/>
                    <a:ea typeface="+mn-ea"/>
                    <a:cs typeface="+mn-cs"/>
                  </a:rPr>
                  <a:t>(𝑋∣𝐶)=𝑃(𝑥_1ⓜ,𝑥_2ⓜ,𝑥_3∣𝐶)</a:t>
                </a:r>
                <a:r>
                  <a:rPr lang="ar-AE" dirty="0"/>
                  <a:t>,</a:t>
                </a:r>
                <a:br>
                  <a:rPr lang="ar-AE" dirty="0"/>
                </a:br>
                <a:r>
                  <a:rPr lang="en-IN" dirty="0"/>
                  <a:t>we’d need to know </a:t>
                </a:r>
                <a:r>
                  <a:rPr lang="en-IN" b="1" dirty="0"/>
                  <a:t>how these features depend on each other</a:t>
                </a:r>
                <a:r>
                  <a:rPr lang="en-IN" dirty="0"/>
                  <a:t>.</a:t>
                </a:r>
              </a:p>
              <a:p>
                <a:r>
                  <a:rPr lang="en-IN" dirty="0"/>
                  <a:t>	Maybe “Free” and “Offer” often appear together — that makes things complicated!</a:t>
                </a:r>
              </a:p>
              <a:p>
                <a:r>
                  <a:rPr lang="en-IN" dirty="0"/>
                  <a:t>	We’d have to calculate </a:t>
                </a:r>
                <a:r>
                  <a:rPr lang="en-IN" b="1" dirty="0"/>
                  <a:t>joint probabilities</a:t>
                </a:r>
                <a:r>
                  <a:rPr lang="en-IN" dirty="0"/>
                  <a:t> like </a:t>
                </a:r>
                <a:r>
                  <a:rPr lang="en-IN" sz="1200" i="0" kern="1200">
                    <a:solidFill>
                      <a:schemeClr val="tx1"/>
                    </a:solidFill>
                    <a:latin typeface="+mn-lt"/>
                    <a:ea typeface="+mn-ea"/>
                    <a:cs typeface="+mn-cs"/>
                  </a:rPr>
                  <a:t>𝑃</a:t>
                </a:r>
                <a:r>
                  <a:rPr lang="ar-AE" sz="1200" i="0" kern="1200">
                    <a:solidFill>
                      <a:schemeClr val="tx1"/>
                    </a:solidFill>
                    <a:latin typeface="+mn-lt"/>
                    <a:ea typeface="+mn-ea"/>
                    <a:cs typeface="+mn-cs"/>
                  </a:rPr>
                  <a:t>(𝑥_1ⓜ,𝑥_2ⓜ,𝑥_3∣𝐶)</a:t>
                </a:r>
                <a:r>
                  <a:rPr lang="ar-AE" dirty="0"/>
                  <a:t>, </a:t>
                </a:r>
                <a:r>
                  <a:rPr lang="en-IN" dirty="0"/>
                  <a:t>which are very hard to estimate from data (especially when you have many features).</a:t>
                </a:r>
              </a:p>
              <a:p>
                <a:pPr marL="171450" indent="-171450">
                  <a:buFont typeface="Arial" panose="020B0604020202020204" pitchFamily="34" charset="0"/>
                  <a:buChar char="•"/>
                </a:pPr>
                <a:endParaRPr lang="en-IN" dirty="0"/>
              </a:p>
              <a:p>
                <a:pPr marL="171450" indent="-171450">
                  <a:buFont typeface="Arial" panose="020B0604020202020204" pitchFamily="34" charset="0"/>
                  <a:buChar char="•"/>
                </a:pPr>
                <a:r>
                  <a:rPr lang="en-IN" dirty="0"/>
                  <a:t>The probability of a class </a:t>
                </a:r>
                <a:r>
                  <a:rPr lang="en-IN" sz="1200" i="0" kern="1200">
                    <a:solidFill>
                      <a:schemeClr val="tx1"/>
                    </a:solidFill>
                    <a:latin typeface="+mn-lt"/>
                    <a:ea typeface="+mn-ea"/>
                    <a:cs typeface="+mn-cs"/>
                  </a:rPr>
                  <a:t>𝐶</a:t>
                </a:r>
                <a:r>
                  <a:rPr lang="en-IN" dirty="0"/>
                  <a:t>given the features </a:t>
                </a:r>
                <a:r>
                  <a:rPr lang="en-IN" sz="1200" i="0" kern="1200">
                    <a:solidFill>
                      <a:schemeClr val="tx1"/>
                    </a:solidFill>
                    <a:latin typeface="+mn-lt"/>
                    <a:ea typeface="+mn-ea"/>
                    <a:cs typeface="+mn-cs"/>
                  </a:rPr>
                  <a:t>𝑋=</a:t>
                </a:r>
                <a:r>
                  <a:rPr lang="ar-AE" sz="1200" i="0" kern="1200">
                    <a:solidFill>
                      <a:schemeClr val="tx1"/>
                    </a:solidFill>
                    <a:latin typeface="+mn-lt"/>
                    <a:ea typeface="+mn-ea"/>
                    <a:cs typeface="+mn-cs"/>
                  </a:rPr>
                  <a:t>(𝑥_1ⓜ,𝑥_2ⓜ,.ⓜ,..𝑥_𝑛 )</a:t>
                </a:r>
                <a:r>
                  <a:rPr lang="en-US" sz="1200" b="0" i="0" kern="1200">
                    <a:solidFill>
                      <a:schemeClr val="tx1"/>
                    </a:solidFill>
                    <a:latin typeface="Cambria Math" panose="02040503050406030204" pitchFamily="18" charset="0"/>
                    <a:ea typeface="+mn-ea"/>
                    <a:cs typeface="+mn-cs"/>
                  </a:rPr>
                  <a:t>  </a:t>
                </a:r>
                <a:r>
                  <a:rPr lang="en-IN" dirty="0"/>
                  <a:t>is </a:t>
                </a:r>
                <a:r>
                  <a:rPr lang="en-IN" b="1" dirty="0"/>
                  <a:t>proportional</a:t>
                </a:r>
                <a:r>
                  <a:rPr lang="en-IN" dirty="0"/>
                  <a:t> (∝) to the prior probability of that class </a:t>
                </a:r>
                <a:r>
                  <a:rPr lang="en-IN" sz="1200" i="0" kern="1200">
                    <a:solidFill>
                      <a:schemeClr val="tx1"/>
                    </a:solidFill>
                    <a:latin typeface="+mn-lt"/>
                    <a:ea typeface="+mn-ea"/>
                    <a:cs typeface="+mn-cs"/>
                  </a:rPr>
                  <a:t>𝑃</a:t>
                </a:r>
                <a:r>
                  <a:rPr lang="ar-AE" sz="1200" i="0" kern="1200">
                    <a:solidFill>
                      <a:schemeClr val="tx1"/>
                    </a:solidFill>
                    <a:latin typeface="+mn-lt"/>
                    <a:ea typeface="+mn-ea"/>
                    <a:cs typeface="+mn-cs"/>
                  </a:rPr>
                  <a:t>(𝐶)</a:t>
                </a:r>
                <a:r>
                  <a:rPr lang="ar-AE" dirty="0"/>
                  <a:t>,</a:t>
                </a:r>
                <a:r>
                  <a:rPr lang="en-US" baseline="0" dirty="0"/>
                  <a:t> </a:t>
                </a:r>
                <a:r>
                  <a:rPr lang="en-IN" dirty="0"/>
                  <a:t>multiplied by the product of the probabilities of each feature </a:t>
                </a:r>
                <a:r>
                  <a:rPr lang="ar-AE" sz="1200" i="0" kern="1200">
                    <a:solidFill>
                      <a:schemeClr val="tx1"/>
                    </a:solidFill>
                    <a:latin typeface="+mn-lt"/>
                    <a:ea typeface="+mn-ea"/>
                    <a:cs typeface="+mn-cs"/>
                  </a:rPr>
                  <a:t>𝑥_𝑖</a:t>
                </a:r>
                <a:r>
                  <a:rPr lang="en-IN" dirty="0"/>
                  <a:t>given that class.</a:t>
                </a:r>
              </a:p>
              <a:p>
                <a:endParaRPr lang="en-IN" dirty="0"/>
              </a:p>
              <a:p>
                <a:pPr marL="171450" indent="-171450">
                  <a:buFont typeface="Arial" panose="020B0604020202020204" pitchFamily="34" charset="0"/>
                  <a:buChar char="•"/>
                </a:pPr>
                <a:r>
                  <a:rPr lang="en-IN" dirty="0"/>
                  <a:t>We drop </a:t>
                </a:r>
                <a:r>
                  <a:rPr lang="en-IN" sz="1200" i="0" kern="1200">
                    <a:solidFill>
                      <a:schemeClr val="tx1"/>
                    </a:solidFill>
                    <a:latin typeface="+mn-lt"/>
                    <a:ea typeface="+mn-ea"/>
                    <a:cs typeface="+mn-cs"/>
                  </a:rPr>
                  <a:t>𝑃</a:t>
                </a:r>
                <a:r>
                  <a:rPr lang="ar-AE" sz="1200" i="0" kern="1200">
                    <a:solidFill>
                      <a:schemeClr val="tx1"/>
                    </a:solidFill>
                    <a:latin typeface="+mn-lt"/>
                    <a:ea typeface="+mn-ea"/>
                    <a:cs typeface="+mn-cs"/>
                  </a:rPr>
                  <a:t>(𝑋)</a:t>
                </a:r>
                <a:r>
                  <a:rPr lang="en-IN" dirty="0"/>
                  <a:t>because:</a:t>
                </a:r>
              </a:p>
              <a:p>
                <a:r>
                  <a:rPr lang="en-IN" sz="1200" i="0" kern="1200">
                    <a:solidFill>
                      <a:schemeClr val="tx1"/>
                    </a:solidFill>
                    <a:latin typeface="+mn-lt"/>
                    <a:ea typeface="+mn-ea"/>
                    <a:cs typeface="+mn-cs"/>
                  </a:rPr>
                  <a:t>𝑃</a:t>
                </a:r>
                <a:r>
                  <a:rPr lang="ar-AE" sz="1200" i="0" kern="1200">
                    <a:solidFill>
                      <a:schemeClr val="tx1"/>
                    </a:solidFill>
                    <a:latin typeface="+mn-lt"/>
                    <a:ea typeface="+mn-ea"/>
                    <a:cs typeface="+mn-cs"/>
                  </a:rPr>
                  <a:t>(𝑋)</a:t>
                </a:r>
                <a:r>
                  <a:rPr lang="en-IN" b="1" dirty="0"/>
                  <a:t>is the same for all classes.</a:t>
                </a:r>
              </a:p>
              <a:p>
                <a:r>
                  <a:rPr lang="en-IN" dirty="0"/>
                  <a:t>Let’s say we are comparing two classes:</a:t>
                </a:r>
              </a:p>
              <a:p>
                <a:r>
                  <a:rPr lang="en-IN" sz="1200" i="0" kern="1200">
                    <a:solidFill>
                      <a:schemeClr val="tx1"/>
                    </a:solidFill>
                    <a:latin typeface="+mn-lt"/>
                    <a:ea typeface="+mn-ea"/>
                    <a:cs typeface="+mn-cs"/>
                  </a:rPr>
                  <a:t>𝑃</a:t>
                </a:r>
                <a:r>
                  <a:rPr lang="ar-AE" sz="1200" i="0" kern="1200">
                    <a:solidFill>
                      <a:schemeClr val="tx1"/>
                    </a:solidFill>
                    <a:latin typeface="+mn-lt"/>
                    <a:ea typeface="+mn-ea"/>
                    <a:cs typeface="+mn-cs"/>
                  </a:rPr>
                  <a:t>(𝐶_1∣𝑋)=𝑃(𝑋∣𝐶_1 )𝑃(𝐶_1 )/𝑃(𝑋) </a:t>
                </a:r>
                <a:endParaRPr lang="ar-AE" dirty="0"/>
              </a:p>
              <a:p>
                <a:r>
                  <a:rPr lang="ar-AE" sz="1200" i="0" kern="1200">
                    <a:solidFill>
                      <a:schemeClr val="tx1"/>
                    </a:solidFill>
                    <a:latin typeface="+mn-lt"/>
                    <a:ea typeface="+mn-ea"/>
                    <a:cs typeface="+mn-cs"/>
                  </a:rPr>
                  <a:t>𝑃(𝐶_2∣𝑋)=𝑃(𝑋∣𝐶_2 )𝑃(𝐶_2 )/𝑃(𝑋) </a:t>
                </a:r>
                <a:endParaRPr lang="ar-AE" dirty="0"/>
              </a:p>
              <a:p>
                <a:r>
                  <a:rPr lang="en-IN" dirty="0"/>
                  <a:t>Now — when we </a:t>
                </a:r>
                <a:r>
                  <a:rPr lang="en-IN" b="1" dirty="0"/>
                  <a:t>classify</a:t>
                </a:r>
                <a:r>
                  <a:rPr lang="en-IN" dirty="0"/>
                  <a:t>, we only care </a:t>
                </a:r>
                <a:r>
                  <a:rPr lang="en-IN" b="1" dirty="0"/>
                  <a:t>which class has the higher probability</a:t>
                </a:r>
                <a:r>
                  <a:rPr lang="en-IN" dirty="0"/>
                  <a:t>.</a:t>
                </a:r>
              </a:p>
              <a:p>
                <a:r>
                  <a:rPr lang="en-IN" dirty="0"/>
                  <a:t>Since the </a:t>
                </a:r>
                <a:r>
                  <a:rPr lang="en-IN" b="1" dirty="0"/>
                  <a:t>denominator </a:t>
                </a:r>
                <a:r>
                  <a:rPr lang="en-IN" sz="1200" i="0" kern="1200">
                    <a:solidFill>
                      <a:schemeClr val="tx1"/>
                    </a:solidFill>
                    <a:latin typeface="+mn-lt"/>
                    <a:ea typeface="+mn-ea"/>
                    <a:cs typeface="+mn-cs"/>
                  </a:rPr>
                  <a:t>𝑃</a:t>
                </a:r>
                <a:r>
                  <a:rPr lang="ar-AE" sz="1200" i="0" kern="1200">
                    <a:solidFill>
                      <a:schemeClr val="tx1"/>
                    </a:solidFill>
                    <a:latin typeface="+mn-lt"/>
                    <a:ea typeface="+mn-ea"/>
                    <a:cs typeface="+mn-cs"/>
                  </a:rPr>
                  <a:t>(𝑋)</a:t>
                </a:r>
                <a:r>
                  <a:rPr lang="en-IN" dirty="0"/>
                  <a:t>is the same for both (because it doesn’t depend on </a:t>
                </a:r>
                <a:r>
                  <a:rPr lang="en-IN" sz="1200" i="0" kern="1200">
                    <a:solidFill>
                      <a:schemeClr val="tx1"/>
                    </a:solidFill>
                    <a:latin typeface="+mn-lt"/>
                    <a:ea typeface="+mn-ea"/>
                    <a:cs typeface="+mn-cs"/>
                  </a:rPr>
                  <a:t>𝐶</a:t>
                </a:r>
                <a:r>
                  <a:rPr lang="en-IN" dirty="0"/>
                  <a:t>), it </a:t>
                </a:r>
                <a:r>
                  <a:rPr lang="en-IN" b="1" dirty="0"/>
                  <a:t>does not affect which one is larger</a:t>
                </a:r>
                <a:r>
                  <a:rPr lang="en-IN" dirty="0"/>
                  <a:t>.</a:t>
                </a:r>
              </a:p>
              <a:p>
                <a:endParaRPr lang="en-US" dirty="0"/>
              </a:p>
            </p:txBody>
          </p:sp>
        </mc:Fallback>
      </mc:AlternateContent>
      <p:sp>
        <p:nvSpPr>
          <p:cNvPr id="4" name="Slide Number Placeholder 3"/>
          <p:cNvSpPr>
            <a:spLocks noGrp="1"/>
          </p:cNvSpPr>
          <p:nvPr>
            <p:ph type="sldNum" sz="quarter" idx="5"/>
          </p:nvPr>
        </p:nvSpPr>
        <p:spPr/>
        <p:txBody>
          <a:bodyPr/>
          <a:lstStyle/>
          <a:p>
            <a:fld id="{A15E64CE-5B85-5140-9F57-F26E9D0E6AD4}" type="slidenum">
              <a:rPr lang="en-US" smtClean="0"/>
              <a:t>23</a:t>
            </a:fld>
            <a:endParaRPr lang="en-US"/>
          </a:p>
        </p:txBody>
      </p:sp>
    </p:spTree>
    <p:extLst>
      <p:ext uri="{BB962C8B-B14F-4D97-AF65-F5344CB8AC3E}">
        <p14:creationId xmlns:p14="http://schemas.microsoft.com/office/powerpoint/2010/main" val="3431748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A </a:t>
                </a:r>
                <a:r>
                  <a:rPr lang="en-IN" i="1" dirty="0"/>
                  <a:t>qualitative</a:t>
                </a:r>
                <a:r>
                  <a:rPr lang="en-IN" dirty="0"/>
                  <a:t> (categorical) response variable represents </a:t>
                </a:r>
                <a:r>
                  <a:rPr lang="en-IN" i="1" dirty="0"/>
                  <a:t>categories or labels</a:t>
                </a:r>
                <a:r>
                  <a:rPr lang="en-IN" dirty="0"/>
                  <a:t>, not numeric quantities — e.g.,</a:t>
                </a:r>
              </a:p>
              <a:p>
                <a:pPr marL="171450" indent="-171450">
                  <a:buFont typeface="Arial" panose="020B0604020202020204" pitchFamily="34" charset="0"/>
                  <a:buChar char="•"/>
                </a:pPr>
                <a:r>
                  <a:rPr lang="en-IN" dirty="0"/>
                  <a:t>These have </a:t>
                </a:r>
                <a:r>
                  <a:rPr lang="en-IN" b="1" dirty="0"/>
                  <a:t>no inherent numeric relationship or ordering</a:t>
                </a:r>
                <a:r>
                  <a:rPr lang="en-IN" dirty="0"/>
                  <a:t>.</a:t>
                </a:r>
              </a:p>
              <a:p>
                <a:pPr marL="171450" indent="-171450">
                  <a:buFont typeface="Arial" panose="020B0604020202020204" pitchFamily="34" charset="0"/>
                  <a:buChar char="•"/>
                </a:pPr>
                <a:r>
                  <a:rPr lang="en-IN" dirty="0"/>
                  <a:t>Linear regression, however, assumes that:</a:t>
                </a:r>
              </a:p>
              <a:p>
                <a:pPr marL="171450" indent="-171450">
                  <a:buFont typeface="Arial" panose="020B0604020202020204" pitchFamily="34" charset="0"/>
                  <a:buChar char="•"/>
                </a:pPr>
                <a:r>
                  <a:rPr lang="en-IN" dirty="0"/>
                  <a:t>The response variable </a:t>
                </a:r>
                <a14:m>
                  <m:oMath xmlns:m="http://schemas.openxmlformats.org/officeDocument/2006/math">
                    <m:r>
                      <a:rPr lang="en-IN" sz="1200" i="1" kern="1200">
                        <a:solidFill>
                          <a:schemeClr val="tx1"/>
                        </a:solidFill>
                        <a:latin typeface="Cambria Math" panose="02040503050406030204" pitchFamily="18" charset="0"/>
                        <a:ea typeface="+mn-ea"/>
                        <a:cs typeface="+mn-cs"/>
                      </a:rPr>
                      <m:t>𝑌</m:t>
                    </m:r>
                  </m:oMath>
                </a14:m>
                <a:r>
                  <a:rPr lang="en-IN" dirty="0"/>
                  <a:t>is numeric,</a:t>
                </a:r>
              </a:p>
              <a:p>
                <a:pPr marL="171450" indent="-171450">
                  <a:buFont typeface="Arial" panose="020B0604020202020204" pitchFamily="34" charset="0"/>
                  <a:buChar char="•"/>
                </a:pPr>
                <a:r>
                  <a:rPr lang="en-IN" dirty="0"/>
                  <a:t>Differences between values of </a:t>
                </a:r>
                <a14:m>
                  <m:oMath xmlns:m="http://schemas.openxmlformats.org/officeDocument/2006/math">
                    <m:r>
                      <a:rPr lang="en-IN" sz="1200" i="1" kern="1200">
                        <a:solidFill>
                          <a:schemeClr val="tx1"/>
                        </a:solidFill>
                        <a:latin typeface="Cambria Math" panose="02040503050406030204" pitchFamily="18" charset="0"/>
                        <a:ea typeface="+mn-ea"/>
                        <a:cs typeface="+mn-cs"/>
                      </a:rPr>
                      <m:t>𝑌</m:t>
                    </m:r>
                  </m:oMath>
                </a14:m>
                <a:r>
                  <a:rPr lang="en-IN" dirty="0"/>
                  <a:t>are </a:t>
                </a:r>
                <a:r>
                  <a:rPr lang="en-IN" i="1" dirty="0"/>
                  <a:t>meaningful and consistent</a:t>
                </a:r>
                <a:r>
                  <a:rPr lang="en-IN" dirty="0"/>
                  <a:t> (e.g., the difference between 2 and 3 is the same as between 3 and 4).</a:t>
                </a:r>
              </a:p>
              <a:p>
                <a:pPr marL="171450" indent="-171450">
                  <a:buFont typeface="Arial" panose="020B0604020202020204" pitchFamily="34" charset="0"/>
                  <a:buChar char="•"/>
                </a:pPr>
                <a:r>
                  <a:rPr lang="en-IN" dirty="0"/>
                  <a:t>If we </a:t>
                </a:r>
                <a:r>
                  <a:rPr lang="en-IN" i="1" dirty="0"/>
                  <a:t>force</a:t>
                </a:r>
                <a:r>
                  <a:rPr lang="en-IN" dirty="0"/>
                  <a:t> a numeric code like:</a:t>
                </a:r>
              </a:p>
              <a:p>
                <a:pPr marL="171450" indent="-171450">
                  <a:buFont typeface="Arial" panose="020B0604020202020204" pitchFamily="34" charset="0"/>
                  <a:buChar char="•"/>
                </a:pPr>
                <a14:m>
                  <m:oMath xmlns:m="http://schemas.openxmlformats.org/officeDocument/2006/math">
                    <m:r>
                      <a:rPr lang="en-IN" sz="1200" i="1" kern="1200">
                        <a:solidFill>
                          <a:schemeClr val="tx1"/>
                        </a:solidFill>
                        <a:latin typeface="Cambria Math" panose="02040503050406030204" pitchFamily="18" charset="0"/>
                        <a:ea typeface="+mn-ea"/>
                        <a:cs typeface="+mn-cs"/>
                      </a:rPr>
                      <m:t>𝑌</m:t>
                    </m:r>
                    <m:r>
                      <a:rPr lang="en-IN" sz="1200" i="0" kern="1200">
                        <a:solidFill>
                          <a:schemeClr val="tx1"/>
                        </a:solidFill>
                        <a:latin typeface="Cambria Math" panose="02040503050406030204" pitchFamily="18" charset="0"/>
                        <a:ea typeface="+mn-ea"/>
                        <a:cs typeface="+mn-cs"/>
                      </a:rPr>
                      <m:t>=</m:t>
                    </m:r>
                    <m:d>
                      <m:dPr>
                        <m:begChr m:val="{"/>
                        <m:endChr m:val=""/>
                        <m:ctrlPr>
                          <a:rPr lang="ar-AE" sz="1200" i="1" kern="1200">
                            <a:solidFill>
                              <a:schemeClr val="tx1"/>
                            </a:solidFill>
                            <a:latin typeface="Cambria Math" panose="02040503050406030204" pitchFamily="18" charset="0"/>
                            <a:ea typeface="+mn-ea"/>
                            <a:cs typeface="+mn-cs"/>
                          </a:rPr>
                        </m:ctrlPr>
                      </m:dPr>
                      <m:e>
                        <m:m>
                          <m:mPr>
                            <m:plcHide m:val="on"/>
                            <m:mcs>
                              <m:mc>
                                <m:mcPr>
                                  <m:count m:val="2"/>
                                  <m:mcJc m:val="center"/>
                                </m:mcPr>
                              </m:mc>
                            </m:mcs>
                            <m:ctrlPr>
                              <a:rPr lang="ar-AE" sz="1200" i="1" kern="1200">
                                <a:solidFill>
                                  <a:schemeClr val="tx1"/>
                                </a:solidFill>
                                <a:latin typeface="Cambria Math" panose="02040503050406030204" pitchFamily="18" charset="0"/>
                                <a:ea typeface="+mn-ea"/>
                                <a:cs typeface="+mn-cs"/>
                              </a:rPr>
                            </m:ctrlPr>
                          </m:mPr>
                          <m:mr>
                            <m:e>
                              <m:r>
                                <a:rPr lang="ar-AE" sz="1200" i="0" kern="1200">
                                  <a:solidFill>
                                    <a:schemeClr val="tx1"/>
                                  </a:solidFill>
                                  <a:latin typeface="Cambria Math" panose="02040503050406030204" pitchFamily="18" charset="0"/>
                                  <a:ea typeface="+mn-ea"/>
                                  <a:cs typeface="+mn-cs"/>
                                </a:rPr>
                                <m:t>1,</m:t>
                              </m:r>
                            </m:e>
                            <m:e>
                              <m:r>
                                <m:rPr>
                                  <m:nor/>
                                </m:rPr>
                                <a:rPr lang="en-IN" sz="1200" b="0" i="1" kern="1200">
                                  <a:solidFill>
                                    <a:schemeClr val="tx1"/>
                                  </a:solidFill>
                                  <a:latin typeface="+mn-lt"/>
                                  <a:ea typeface="+mn-ea"/>
                                  <a:cs typeface="+mn-cs"/>
                                </a:rPr>
                                <m:t>if</m:t>
                              </m:r>
                              <m:r>
                                <m:rPr>
                                  <m:nor/>
                                </m:rPr>
                                <a:rPr lang="en-IN" sz="1200" b="0" i="1" kern="1200">
                                  <a:solidFill>
                                    <a:schemeClr val="tx1"/>
                                  </a:solidFill>
                                  <a:latin typeface="+mn-lt"/>
                                  <a:ea typeface="+mn-ea"/>
                                  <a:cs typeface="+mn-cs"/>
                                </a:rPr>
                                <m:t> </m:t>
                              </m:r>
                              <m:r>
                                <m:rPr>
                                  <m:nor/>
                                </m:rPr>
                                <a:rPr lang="en-IN" sz="1200" b="0" i="1" kern="1200">
                                  <a:solidFill>
                                    <a:schemeClr val="tx1"/>
                                  </a:solidFill>
                                  <a:latin typeface="+mn-lt"/>
                                  <a:ea typeface="+mn-ea"/>
                                  <a:cs typeface="+mn-cs"/>
                                </a:rPr>
                                <m:t>stroke</m:t>
                              </m:r>
                            </m:e>
                          </m:mr>
                          <m:mr>
                            <m:e>
                              <m:r>
                                <a:rPr lang="ar-AE" sz="1200" b="0" i="0" kern="1200">
                                  <a:solidFill>
                                    <a:schemeClr val="tx1"/>
                                  </a:solidFill>
                                  <a:latin typeface="Cambria Math" panose="02040503050406030204" pitchFamily="18" charset="0"/>
                                  <a:ea typeface="+mn-ea"/>
                                  <a:cs typeface="+mn-cs"/>
                                </a:rPr>
                                <m:t>2,</m:t>
                              </m:r>
                            </m:e>
                            <m:e>
                              <m:r>
                                <m:rPr>
                                  <m:nor/>
                                </m:rPr>
                                <a:rPr lang="en-IN" sz="1200" b="0" i="1" kern="1200">
                                  <a:solidFill>
                                    <a:schemeClr val="tx1"/>
                                  </a:solidFill>
                                  <a:latin typeface="+mn-lt"/>
                                  <a:ea typeface="+mn-ea"/>
                                  <a:cs typeface="+mn-cs"/>
                                </a:rPr>
                                <m:t>if</m:t>
                              </m:r>
                              <m:r>
                                <m:rPr>
                                  <m:nor/>
                                </m:rPr>
                                <a:rPr lang="en-IN" sz="1200" b="0" i="1" kern="1200">
                                  <a:solidFill>
                                    <a:schemeClr val="tx1"/>
                                  </a:solidFill>
                                  <a:latin typeface="+mn-lt"/>
                                  <a:ea typeface="+mn-ea"/>
                                  <a:cs typeface="+mn-cs"/>
                                </a:rPr>
                                <m:t> </m:t>
                              </m:r>
                              <m:r>
                                <m:rPr>
                                  <m:nor/>
                                </m:rPr>
                                <a:rPr lang="en-IN" sz="1200" b="0" i="1" kern="1200">
                                  <a:solidFill>
                                    <a:schemeClr val="tx1"/>
                                  </a:solidFill>
                                  <a:latin typeface="+mn-lt"/>
                                  <a:ea typeface="+mn-ea"/>
                                  <a:cs typeface="+mn-cs"/>
                                </a:rPr>
                                <m:t>drug</m:t>
                              </m:r>
                              <m:r>
                                <m:rPr>
                                  <m:nor/>
                                </m:rPr>
                                <a:rPr lang="en-IN" sz="1200" b="0" i="1" kern="1200">
                                  <a:solidFill>
                                    <a:schemeClr val="tx1"/>
                                  </a:solidFill>
                                  <a:latin typeface="+mn-lt"/>
                                  <a:ea typeface="+mn-ea"/>
                                  <a:cs typeface="+mn-cs"/>
                                </a:rPr>
                                <m:t> </m:t>
                              </m:r>
                              <m:r>
                                <m:rPr>
                                  <m:nor/>
                                </m:rPr>
                                <a:rPr lang="en-IN" sz="1200" b="0" i="1" kern="1200">
                                  <a:solidFill>
                                    <a:schemeClr val="tx1"/>
                                  </a:solidFill>
                                  <a:latin typeface="+mn-lt"/>
                                  <a:ea typeface="+mn-ea"/>
                                  <a:cs typeface="+mn-cs"/>
                                </a:rPr>
                                <m:t>overdose</m:t>
                              </m:r>
                            </m:e>
                          </m:mr>
                          <m:mr>
                            <m:e>
                              <m:r>
                                <a:rPr lang="ar-AE" sz="1200" b="0" i="0" kern="1200">
                                  <a:solidFill>
                                    <a:schemeClr val="tx1"/>
                                  </a:solidFill>
                                  <a:latin typeface="Cambria Math" panose="02040503050406030204" pitchFamily="18" charset="0"/>
                                  <a:ea typeface="+mn-ea"/>
                                  <a:cs typeface="+mn-cs"/>
                                </a:rPr>
                                <m:t>3,</m:t>
                              </m:r>
                            </m:e>
                            <m:e>
                              <m:r>
                                <m:rPr>
                                  <m:nor/>
                                </m:rPr>
                                <a:rPr lang="en-IN" sz="1200" b="0" i="1" kern="1200">
                                  <a:solidFill>
                                    <a:schemeClr val="tx1"/>
                                  </a:solidFill>
                                  <a:latin typeface="+mn-lt"/>
                                  <a:ea typeface="+mn-ea"/>
                                  <a:cs typeface="+mn-cs"/>
                                </a:rPr>
                                <m:t>if</m:t>
                              </m:r>
                              <m:r>
                                <m:rPr>
                                  <m:nor/>
                                </m:rPr>
                                <a:rPr lang="en-IN" sz="1200" b="0" i="1" kern="1200">
                                  <a:solidFill>
                                    <a:schemeClr val="tx1"/>
                                  </a:solidFill>
                                  <a:latin typeface="+mn-lt"/>
                                  <a:ea typeface="+mn-ea"/>
                                  <a:cs typeface="+mn-cs"/>
                                </a:rPr>
                                <m:t> </m:t>
                              </m:r>
                              <m:r>
                                <m:rPr>
                                  <m:nor/>
                                </m:rPr>
                                <a:rPr lang="en-IN" sz="1200" b="0" i="1" kern="1200">
                                  <a:solidFill>
                                    <a:schemeClr val="tx1"/>
                                  </a:solidFill>
                                  <a:latin typeface="+mn-lt"/>
                                  <a:ea typeface="+mn-ea"/>
                                  <a:cs typeface="+mn-cs"/>
                                </a:rPr>
                                <m:t>epileptic</m:t>
                              </m:r>
                              <m:r>
                                <m:rPr>
                                  <m:nor/>
                                </m:rPr>
                                <a:rPr lang="en-IN" sz="1200" b="0" i="1" kern="1200">
                                  <a:solidFill>
                                    <a:schemeClr val="tx1"/>
                                  </a:solidFill>
                                  <a:latin typeface="+mn-lt"/>
                                  <a:ea typeface="+mn-ea"/>
                                  <a:cs typeface="+mn-cs"/>
                                </a:rPr>
                                <m:t> </m:t>
                              </m:r>
                              <m:r>
                                <m:rPr>
                                  <m:nor/>
                                </m:rPr>
                                <a:rPr lang="en-IN" sz="1200" b="0" i="1" kern="1200">
                                  <a:solidFill>
                                    <a:schemeClr val="tx1"/>
                                  </a:solidFill>
                                  <a:latin typeface="+mn-lt"/>
                                  <a:ea typeface="+mn-ea"/>
                                  <a:cs typeface="+mn-cs"/>
                                </a:rPr>
                                <m:t>seizure</m:t>
                              </m:r>
                            </m:e>
                          </m:mr>
                        </m:m>
                      </m:e>
                    </m:d>
                  </m:oMath>
                </a14:m>
                <a:endParaRPr lang="ar-AE" b="0" dirty="0"/>
              </a:p>
              <a:p>
                <a:pPr marL="171450" indent="-171450">
                  <a:buFont typeface="Arial" panose="020B0604020202020204" pitchFamily="34" charset="0"/>
                  <a:buChar char="•"/>
                </a:pPr>
                <a:r>
                  <a:rPr lang="en-IN" dirty="0"/>
                  <a:t>then linear regression treats these as </a:t>
                </a:r>
                <a:r>
                  <a:rPr lang="en-IN" b="1" dirty="0"/>
                  <a:t>ordered</a:t>
                </a:r>
                <a:r>
                  <a:rPr lang="en-IN" dirty="0"/>
                  <a:t> values:</a:t>
                </a:r>
              </a:p>
              <a:p>
                <a:pPr marL="171450" indent="-171450">
                  <a:buFont typeface="Arial" panose="020B0604020202020204" pitchFamily="34" charset="0"/>
                  <a:buChar char="•"/>
                </a:pPr>
                <a14:m>
                  <m:oMath xmlns:m="http://schemas.openxmlformats.org/officeDocument/2006/math">
                    <m:r>
                      <m:rPr>
                        <m:nor/>
                      </m:rPr>
                      <a:rPr lang="en-IN" b="0"/>
                      <m:t>drug</m:t>
                    </m:r>
                    <m:r>
                      <m:rPr>
                        <m:nor/>
                      </m:rPr>
                      <a:rPr lang="en-IN" b="0" i="1"/>
                      <m:t> </m:t>
                    </m:r>
                    <m:r>
                      <m:rPr>
                        <m:nor/>
                      </m:rPr>
                      <a:rPr lang="en-IN" b="0" i="1"/>
                      <m:t>overdose</m:t>
                    </m:r>
                    <m:r>
                      <m:rPr>
                        <m:nor/>
                      </m:rPr>
                      <a:rPr lang="en-IN" b="0" i="1"/>
                      <m:t> </m:t>
                    </m:r>
                    <m:r>
                      <m:rPr>
                        <m:nor/>
                      </m:rPr>
                      <a:rPr lang="en-IN" b="0" i="1"/>
                      <m:t>is</m:t>
                    </m:r>
                    <m:r>
                      <m:rPr>
                        <m:nor/>
                      </m:rPr>
                      <a:rPr lang="en-IN" b="0" i="1"/>
                      <m:t> “</m:t>
                    </m:r>
                    <m:r>
                      <m:rPr>
                        <m:nor/>
                      </m:rPr>
                      <a:rPr lang="en-IN" b="0" i="1"/>
                      <m:t>between</m:t>
                    </m:r>
                    <m:r>
                      <m:rPr>
                        <m:nor/>
                      </m:rPr>
                      <a:rPr lang="en-IN" b="0" i="1"/>
                      <m:t>” </m:t>
                    </m:r>
                    <m:r>
                      <m:rPr>
                        <m:nor/>
                      </m:rPr>
                      <a:rPr lang="en-IN" b="0" i="1"/>
                      <m:t>stroke</m:t>
                    </m:r>
                    <m:r>
                      <m:rPr>
                        <m:nor/>
                      </m:rPr>
                      <a:rPr lang="en-IN" b="0" i="1"/>
                      <m:t> </m:t>
                    </m:r>
                    <m:r>
                      <m:rPr>
                        <m:nor/>
                      </m:rPr>
                      <a:rPr lang="en-IN" b="0" i="1"/>
                      <m:t>and</m:t>
                    </m:r>
                    <m:r>
                      <m:rPr>
                        <m:nor/>
                      </m:rPr>
                      <a:rPr lang="en-IN" b="0" i="1"/>
                      <m:t> </m:t>
                    </m:r>
                    <m:r>
                      <m:rPr>
                        <m:nor/>
                      </m:rPr>
                      <a:rPr lang="en-IN" b="0" i="1"/>
                      <m:t>seizure</m:t>
                    </m:r>
                    <m:r>
                      <a:rPr lang="en-IN" sz="1200" b="0" i="0" kern="1200">
                        <a:solidFill>
                          <a:schemeClr val="tx1"/>
                        </a:solidFill>
                        <a:latin typeface="Cambria Math" panose="02040503050406030204" pitchFamily="18" charset="0"/>
                        <a:ea typeface="+mn-ea"/>
                        <a:cs typeface="+mn-cs"/>
                      </a:rPr>
                      <m:t>.</m:t>
                    </m:r>
                  </m:oMath>
                </a14:m>
                <a:endParaRPr lang="en-IN" b="0" dirty="0"/>
              </a:p>
              <a:p>
                <a:pPr marL="171450" indent="-171450">
                  <a:buFont typeface="Arial" panose="020B0604020202020204" pitchFamily="34" charset="0"/>
                  <a:buChar char="•"/>
                </a:pPr>
                <a:r>
                  <a:rPr lang="en-IN" dirty="0"/>
                  <a:t>This implies that:</a:t>
                </a:r>
              </a:p>
              <a:p>
                <a:pPr marL="171450" indent="-171450">
                  <a:buFont typeface="Arial" panose="020B0604020202020204" pitchFamily="34" charset="0"/>
                  <a:buChar char="•"/>
                </a:pPr>
                <a:r>
                  <a:rPr lang="en-IN" dirty="0"/>
                  <a:t>The “distance” (difference) between stroke and overdose = difference between overdose and seizure,</a:t>
                </a:r>
                <a:br>
                  <a:rPr lang="en-IN" dirty="0"/>
                </a:br>
                <a:r>
                  <a:rPr lang="en-IN" dirty="0"/>
                  <a:t>which is </a:t>
                </a:r>
                <a:r>
                  <a:rPr lang="en-IN" b="1" dirty="0"/>
                  <a:t>arbitrary and false</a:t>
                </a:r>
                <a:r>
                  <a:rPr lang="en-IN" dirty="0"/>
                  <a:t>.</a:t>
                </a:r>
              </a:p>
              <a:p>
                <a:pPr marL="171450" indent="-171450">
                  <a:buFont typeface="Arial" panose="020B0604020202020204" pitchFamily="34" charset="0"/>
                  <a:buChar char="•"/>
                </a:pPr>
                <a:r>
                  <a:rPr lang="en-IN" dirty="0"/>
                  <a:t>If you relabel the categories differently (e.g., stroke = 3, overdose = 1, seizure = 2), you get a </a:t>
                </a:r>
                <a:r>
                  <a:rPr lang="en-IN" b="1" dirty="0"/>
                  <a:t>different regression model and different predictions</a:t>
                </a:r>
                <a:r>
                  <a:rPr lang="en-IN" dirty="0"/>
                  <a:t> — a clear sign that the model is not invariant to label coding.</a:t>
                </a:r>
              </a:p>
              <a:p>
                <a:pPr marL="171450" indent="-171450">
                  <a:buFont typeface="Arial" panose="020B0604020202020204" pitchFamily="34" charset="0"/>
                  <a:buChar char="•"/>
                </a:pPr>
                <a:r>
                  <a:rPr lang="en-IN" dirty="0"/>
                  <a:t>So, </a:t>
                </a:r>
                <a:r>
                  <a:rPr lang="en-IN" b="1" dirty="0"/>
                  <a:t>for multi-class qualitative outcomes, linear regression gives inconsistent and meaningless results</a:t>
                </a:r>
                <a:r>
                  <a:rPr lang="en-IN" dirty="0"/>
                  <a:t>.</a:t>
                </a:r>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A </a:t>
                </a:r>
                <a:r>
                  <a:rPr lang="en-IN" i="1" dirty="0"/>
                  <a:t>qualitative</a:t>
                </a:r>
                <a:r>
                  <a:rPr lang="en-IN" dirty="0"/>
                  <a:t> (categorical) response variable represents </a:t>
                </a:r>
                <a:r>
                  <a:rPr lang="en-IN" i="1" dirty="0"/>
                  <a:t>categories or labels</a:t>
                </a:r>
                <a:r>
                  <a:rPr lang="en-IN" dirty="0"/>
                  <a:t>, not numeric quantities — e.g.,</a:t>
                </a:r>
              </a:p>
              <a:p>
                <a:pPr marL="171450" indent="-171450">
                  <a:buFont typeface="Arial" panose="020B0604020202020204" pitchFamily="34" charset="0"/>
                  <a:buChar char="•"/>
                </a:pPr>
                <a:r>
                  <a:rPr lang="en-IN" dirty="0"/>
                  <a:t>Stroke</a:t>
                </a:r>
              </a:p>
              <a:p>
                <a:pPr marL="171450" indent="-171450">
                  <a:buFont typeface="Arial" panose="020B0604020202020204" pitchFamily="34" charset="0"/>
                  <a:buChar char="•"/>
                </a:pPr>
                <a:r>
                  <a:rPr lang="en-IN" dirty="0"/>
                  <a:t>Drug overdose</a:t>
                </a:r>
              </a:p>
              <a:p>
                <a:pPr marL="171450" indent="-171450">
                  <a:buFont typeface="Arial" panose="020B0604020202020204" pitchFamily="34" charset="0"/>
                  <a:buChar char="•"/>
                </a:pPr>
                <a:r>
                  <a:rPr lang="en-IN" dirty="0"/>
                  <a:t>Epileptic seizure</a:t>
                </a:r>
              </a:p>
              <a:p>
                <a:pPr marL="171450" indent="-171450">
                  <a:buFont typeface="Arial" panose="020B0604020202020204" pitchFamily="34" charset="0"/>
                  <a:buChar char="•"/>
                </a:pPr>
                <a:r>
                  <a:rPr lang="en-IN" dirty="0"/>
                  <a:t>These have </a:t>
                </a:r>
                <a:r>
                  <a:rPr lang="en-IN" b="1" dirty="0"/>
                  <a:t>no inherent numeric relationship or ordering</a:t>
                </a:r>
                <a:r>
                  <a:rPr lang="en-IN" dirty="0"/>
                  <a:t>.</a:t>
                </a:r>
              </a:p>
              <a:p>
                <a:pPr marL="171450" indent="-171450">
                  <a:buFont typeface="Arial" panose="020B0604020202020204" pitchFamily="34" charset="0"/>
                  <a:buChar char="•"/>
                </a:pPr>
                <a:r>
                  <a:rPr lang="en-IN" dirty="0"/>
                  <a:t>Linear regression, however, assumes that:</a:t>
                </a:r>
              </a:p>
              <a:p>
                <a:pPr marL="171450" indent="-171450">
                  <a:buFont typeface="Arial" panose="020B0604020202020204" pitchFamily="34" charset="0"/>
                  <a:buChar char="•"/>
                </a:pPr>
                <a:r>
                  <a:rPr lang="en-IN" dirty="0"/>
                  <a:t>The response variable </a:t>
                </a:r>
                <a:r>
                  <a:rPr lang="en-IN" sz="1200" i="0" kern="1200">
                    <a:solidFill>
                      <a:schemeClr val="tx1"/>
                    </a:solidFill>
                    <a:latin typeface="+mn-lt"/>
                    <a:ea typeface="+mn-ea"/>
                    <a:cs typeface="+mn-cs"/>
                  </a:rPr>
                  <a:t>𝑌</a:t>
                </a:r>
                <a:r>
                  <a:rPr lang="en-IN" dirty="0"/>
                  <a:t>is numeric,</a:t>
                </a:r>
              </a:p>
              <a:p>
                <a:pPr marL="171450" indent="-171450">
                  <a:buFont typeface="Arial" panose="020B0604020202020204" pitchFamily="34" charset="0"/>
                  <a:buChar char="•"/>
                </a:pPr>
                <a:r>
                  <a:rPr lang="en-IN" dirty="0"/>
                  <a:t>Differences between values of </a:t>
                </a:r>
                <a:r>
                  <a:rPr lang="en-IN" sz="1200" i="0" kern="1200">
                    <a:solidFill>
                      <a:schemeClr val="tx1"/>
                    </a:solidFill>
                    <a:latin typeface="+mn-lt"/>
                    <a:ea typeface="+mn-ea"/>
                    <a:cs typeface="+mn-cs"/>
                  </a:rPr>
                  <a:t>𝑌</a:t>
                </a:r>
                <a:r>
                  <a:rPr lang="en-IN" dirty="0"/>
                  <a:t>are </a:t>
                </a:r>
                <a:r>
                  <a:rPr lang="en-IN" i="1" dirty="0"/>
                  <a:t>meaningful and consistent</a:t>
                </a:r>
                <a:r>
                  <a:rPr lang="en-IN" dirty="0"/>
                  <a:t> (e.g., the difference between 2 and 3 is the same as between 3 and 4).</a:t>
                </a:r>
              </a:p>
              <a:p>
                <a:pPr marL="171450" indent="-171450">
                  <a:buFont typeface="Arial" panose="020B0604020202020204" pitchFamily="34" charset="0"/>
                  <a:buChar char="•"/>
                </a:pPr>
                <a:r>
                  <a:rPr lang="en-IN" dirty="0"/>
                  <a:t>If we </a:t>
                </a:r>
                <a:r>
                  <a:rPr lang="en-IN" i="1" dirty="0"/>
                  <a:t>force</a:t>
                </a:r>
                <a:r>
                  <a:rPr lang="en-IN" dirty="0"/>
                  <a:t> a numeric code like:</a:t>
                </a:r>
              </a:p>
              <a:p>
                <a:pPr marL="171450" indent="-171450">
                  <a:buFont typeface="Arial" panose="020B0604020202020204" pitchFamily="34" charset="0"/>
                  <a:buChar char="•"/>
                </a:pPr>
                <a:r>
                  <a:rPr lang="en-IN" sz="1200" i="0" kern="1200">
                    <a:solidFill>
                      <a:schemeClr val="tx1"/>
                    </a:solidFill>
                    <a:latin typeface="+mn-lt"/>
                    <a:ea typeface="+mn-ea"/>
                    <a:cs typeface="+mn-cs"/>
                  </a:rPr>
                  <a:t>𝑌=</a:t>
                </a:r>
                <a:r>
                  <a:rPr lang="ar-AE" sz="1200" i="0" kern="1200">
                    <a:solidFill>
                      <a:schemeClr val="tx1"/>
                    </a:solidFill>
                    <a:latin typeface="+mn-lt"/>
                    <a:ea typeface="+mn-ea"/>
                    <a:cs typeface="+mn-cs"/>
                  </a:rPr>
                  <a:t>{■(1,&amp;</a:t>
                </a:r>
                <a:r>
                  <a:rPr lang="en-IN" sz="1200" b="0" i="0" kern="1200">
                    <a:solidFill>
                      <a:schemeClr val="tx1"/>
                    </a:solidFill>
                    <a:latin typeface="+mn-lt"/>
                    <a:ea typeface="+mn-ea"/>
                    <a:cs typeface="+mn-cs"/>
                  </a:rPr>
                  <a:t>"if stroke</a:t>
                </a:r>
                <a:r>
                  <a:rPr lang="ar-AE" sz="1200" b="0" i="0" kern="1200">
                    <a:solidFill>
                      <a:schemeClr val="tx1"/>
                    </a:solidFill>
                    <a:latin typeface="+mn-lt"/>
                    <a:ea typeface="+mn-ea"/>
                    <a:cs typeface="+mn-cs"/>
                  </a:rPr>
                  <a:t>" @2,&amp;</a:t>
                </a:r>
                <a:r>
                  <a:rPr lang="en-IN" sz="1200" b="0" i="0" kern="1200">
                    <a:solidFill>
                      <a:schemeClr val="tx1"/>
                    </a:solidFill>
                    <a:latin typeface="+mn-lt"/>
                    <a:ea typeface="+mn-ea"/>
                    <a:cs typeface="+mn-cs"/>
                  </a:rPr>
                  <a:t>"if drug overdose</a:t>
                </a:r>
                <a:r>
                  <a:rPr lang="ar-AE" sz="1200" b="0" i="0" kern="1200">
                    <a:solidFill>
                      <a:schemeClr val="tx1"/>
                    </a:solidFill>
                    <a:latin typeface="+mn-lt"/>
                    <a:ea typeface="+mn-ea"/>
                    <a:cs typeface="+mn-cs"/>
                  </a:rPr>
                  <a:t>" @3,&amp;</a:t>
                </a:r>
                <a:r>
                  <a:rPr lang="en-IN" sz="1200" b="0" i="0" kern="1200">
                    <a:solidFill>
                      <a:schemeClr val="tx1"/>
                    </a:solidFill>
                    <a:latin typeface="+mn-lt"/>
                    <a:ea typeface="+mn-ea"/>
                    <a:cs typeface="+mn-cs"/>
                  </a:rPr>
                  <a:t>"if epileptic seizure</a:t>
                </a:r>
                <a:r>
                  <a:rPr lang="ar-AE" sz="1200" b="0" i="0" kern="1200">
                    <a:solidFill>
                      <a:schemeClr val="tx1"/>
                    </a:solidFill>
                    <a:latin typeface="+mn-lt"/>
                    <a:ea typeface="+mn-ea"/>
                    <a:cs typeface="+mn-cs"/>
                  </a:rPr>
                  <a:t>" )┤</a:t>
                </a:r>
                <a:endParaRPr lang="ar-AE" b="0" dirty="0"/>
              </a:p>
              <a:p>
                <a:pPr marL="171450" indent="-171450">
                  <a:buFont typeface="Arial" panose="020B0604020202020204" pitchFamily="34" charset="0"/>
                  <a:buChar char="•"/>
                </a:pPr>
                <a:r>
                  <a:rPr lang="en-IN" dirty="0"/>
                  <a:t>then linear regression treats these as </a:t>
                </a:r>
                <a:r>
                  <a:rPr lang="en-IN" b="1" dirty="0"/>
                  <a:t>ordered</a:t>
                </a:r>
                <a:r>
                  <a:rPr lang="en-IN" dirty="0"/>
                  <a:t> values:</a:t>
                </a:r>
              </a:p>
              <a:p>
                <a:pPr marL="171450" indent="-171450">
                  <a:buFont typeface="Arial" panose="020B0604020202020204" pitchFamily="34" charset="0"/>
                  <a:buChar char="•"/>
                </a:pPr>
                <a:r>
                  <a:rPr lang="en-IN" b="0" i="0">
                    <a:latin typeface="Cambria Math" panose="02040503050406030204" pitchFamily="18" charset="0"/>
                  </a:rPr>
                  <a:t>"drug overdose is “between” stroke and seizure</a:t>
                </a:r>
                <a:r>
                  <a:rPr lang="en-IN" sz="1200" b="0" i="0" kern="1200">
                    <a:solidFill>
                      <a:schemeClr val="tx1"/>
                    </a:solidFill>
                    <a:latin typeface="+mn-lt"/>
                    <a:ea typeface="+mn-ea"/>
                    <a:cs typeface="+mn-cs"/>
                  </a:rPr>
                  <a:t>".</a:t>
                </a:r>
                <a:endParaRPr lang="en-IN" b="0" dirty="0"/>
              </a:p>
              <a:p>
                <a:pPr marL="171450" indent="-171450">
                  <a:buFont typeface="Arial" panose="020B0604020202020204" pitchFamily="34" charset="0"/>
                  <a:buChar char="•"/>
                </a:pPr>
                <a:r>
                  <a:rPr lang="en-IN" dirty="0"/>
                  <a:t>This implies that:</a:t>
                </a:r>
              </a:p>
              <a:p>
                <a:pPr marL="171450" indent="-171450">
                  <a:buFont typeface="Arial" panose="020B0604020202020204" pitchFamily="34" charset="0"/>
                  <a:buChar char="•"/>
                </a:pPr>
                <a:r>
                  <a:rPr lang="en-IN" dirty="0"/>
                  <a:t>The “distance” (difference) between stroke and overdose = difference between overdose and seizure,</a:t>
                </a:r>
                <a:br>
                  <a:rPr lang="en-IN" dirty="0"/>
                </a:br>
                <a:r>
                  <a:rPr lang="en-IN" dirty="0"/>
                  <a:t>which is </a:t>
                </a:r>
                <a:r>
                  <a:rPr lang="en-IN" b="1" dirty="0"/>
                  <a:t>arbitrary and false</a:t>
                </a:r>
                <a:r>
                  <a:rPr lang="en-IN" dirty="0"/>
                  <a:t>.</a:t>
                </a:r>
              </a:p>
              <a:p>
                <a:pPr marL="171450" indent="-171450">
                  <a:buFont typeface="Arial" panose="020B0604020202020204" pitchFamily="34" charset="0"/>
                  <a:buChar char="•"/>
                </a:pPr>
                <a:r>
                  <a:rPr lang="en-IN" dirty="0"/>
                  <a:t>If you relabel the categories differently (e.g., stroke = 3, overdose = 1, seizure = 2), you get a </a:t>
                </a:r>
                <a:r>
                  <a:rPr lang="en-IN" b="1" dirty="0"/>
                  <a:t>different regression model and different predictions</a:t>
                </a:r>
                <a:r>
                  <a:rPr lang="en-IN" dirty="0"/>
                  <a:t> — a clear sign that the model is not invariant to label coding.</a:t>
                </a:r>
              </a:p>
              <a:p>
                <a:pPr marL="171450" indent="-171450">
                  <a:buFont typeface="Arial" panose="020B0604020202020204" pitchFamily="34" charset="0"/>
                  <a:buChar char="•"/>
                </a:pPr>
                <a:r>
                  <a:rPr lang="en-IN" dirty="0"/>
                  <a:t>So, </a:t>
                </a:r>
                <a:r>
                  <a:rPr lang="en-IN" b="1" dirty="0"/>
                  <a:t>for multi-class qualitative outcomes, linear regression gives inconsistent and meaningless results</a:t>
                </a:r>
                <a:r>
                  <a:rPr lang="en-IN" dirty="0"/>
                  <a:t>.</a:t>
                </a:r>
                <a:endParaRPr lang="en-US" dirty="0"/>
              </a:p>
            </p:txBody>
          </p:sp>
        </mc:Fallback>
      </mc:AlternateContent>
      <p:sp>
        <p:nvSpPr>
          <p:cNvPr id="4" name="Slide Number Placeholder 3"/>
          <p:cNvSpPr>
            <a:spLocks noGrp="1"/>
          </p:cNvSpPr>
          <p:nvPr>
            <p:ph type="sldNum" sz="quarter" idx="5"/>
          </p:nvPr>
        </p:nvSpPr>
        <p:spPr/>
        <p:txBody>
          <a:bodyPr/>
          <a:lstStyle/>
          <a:p>
            <a:fld id="{A15E64CE-5B85-5140-9F57-F26E9D0E6AD4}" type="slidenum">
              <a:rPr lang="en-US" smtClean="0"/>
              <a:t>31</a:t>
            </a:fld>
            <a:endParaRPr lang="en-US"/>
          </a:p>
        </p:txBody>
      </p:sp>
    </p:spTree>
    <p:extLst>
      <p:ext uri="{BB962C8B-B14F-4D97-AF65-F5344CB8AC3E}">
        <p14:creationId xmlns:p14="http://schemas.microsoft.com/office/powerpoint/2010/main" val="72156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dirty="0"/>
                  <a:t>If we try to use a </a:t>
                </a:r>
                <a:r>
                  <a:rPr lang="en-IN" b="1" dirty="0"/>
                  <a:t>linear model</a:t>
                </a:r>
                <a:r>
                  <a:rPr lang="en-IN" dirty="0"/>
                  <a:t>:</a:t>
                </a:r>
              </a:p>
              <a:p>
                <a:pPr/>
                <a14:m>
                  <m:oMathPara xmlns:m="http://schemas.openxmlformats.org/officeDocument/2006/math">
                    <m:oMathParaPr>
                      <m:jc m:val="centerGroup"/>
                    </m:oMathParaPr>
                    <m:oMath xmlns:m="http://schemas.openxmlformats.org/officeDocument/2006/math">
                      <m:r>
                        <a:rPr lang="en-IN" sz="1200" i="1" kern="1200">
                          <a:solidFill>
                            <a:schemeClr val="tx1"/>
                          </a:solidFill>
                          <a:latin typeface="Cambria Math" panose="02040503050406030204" pitchFamily="18" charset="0"/>
                          <a:ea typeface="+mn-ea"/>
                          <a:cs typeface="+mn-cs"/>
                        </a:rPr>
                        <m:t>𝑝</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𝛽</m:t>
                          </m:r>
                        </m:e>
                        <m:sub>
                          <m:r>
                            <a:rPr lang="ar-AE" sz="1200" i="0" kern="1200">
                              <a:solidFill>
                                <a:schemeClr val="tx1"/>
                              </a:solidFill>
                              <a:latin typeface="Cambria Math" panose="02040503050406030204" pitchFamily="18" charset="0"/>
                              <a:ea typeface="+mn-ea"/>
                              <a:cs typeface="+mn-cs"/>
                            </a:rPr>
                            <m:t>0</m:t>
                          </m:r>
                        </m:sub>
                      </m:sSub>
                      <m:r>
                        <a:rPr lang="ar-AE" sz="1200" i="0" kern="1200">
                          <a:solidFill>
                            <a:schemeClr val="tx1"/>
                          </a:solidFill>
                          <a:latin typeface="Cambria Math" panose="02040503050406030204" pitchFamily="18" charset="0"/>
                          <a:ea typeface="+mn-ea"/>
                          <a:cs typeface="+mn-cs"/>
                        </a:rPr>
                        <m:t>+</m:t>
                      </m:r>
                      <m:sSub>
                        <m:sSubPr>
                          <m:ctrlPr>
                            <a:rPr lang="ar-AE" sz="1200" i="1" kern="1200">
                              <a:solidFill>
                                <a:schemeClr val="tx1"/>
                              </a:solidFill>
                              <a:latin typeface="Cambria Math" panose="02040503050406030204" pitchFamily="18" charset="0"/>
                              <a:ea typeface="+mn-ea"/>
                              <a:cs typeface="+mn-cs"/>
                            </a:rPr>
                          </m:ctrlPr>
                        </m:sSubPr>
                        <m:e>
                          <m:r>
                            <a:rPr lang="ar-AE" sz="1200" i="1" kern="1200">
                              <a:solidFill>
                                <a:schemeClr val="tx1"/>
                              </a:solidFill>
                              <a:latin typeface="Cambria Math" panose="02040503050406030204" pitchFamily="18" charset="0"/>
                              <a:ea typeface="+mn-ea"/>
                              <a:cs typeface="+mn-cs"/>
                            </a:rPr>
                            <m:t>𝛽</m:t>
                          </m:r>
                        </m:e>
                        <m:sub>
                          <m:r>
                            <a:rPr lang="ar-AE" sz="1200" i="0" kern="1200">
                              <a:solidFill>
                                <a:schemeClr val="tx1"/>
                              </a:solidFill>
                              <a:latin typeface="Cambria Math" panose="02040503050406030204" pitchFamily="18" charset="0"/>
                              <a:ea typeface="+mn-ea"/>
                              <a:cs typeface="+mn-cs"/>
                            </a:rPr>
                            <m:t>1</m:t>
                          </m:r>
                        </m:sub>
                      </m:sSub>
                      <m:r>
                        <a:rPr lang="ar-AE" sz="1200" i="1" kern="1200">
                          <a:solidFill>
                            <a:schemeClr val="tx1"/>
                          </a:solidFill>
                          <a:latin typeface="Cambria Math" panose="02040503050406030204" pitchFamily="18" charset="0"/>
                          <a:ea typeface="+mn-ea"/>
                          <a:cs typeface="+mn-cs"/>
                        </a:rPr>
                        <m:t>𝑋</m:t>
                      </m:r>
                    </m:oMath>
                  </m:oMathPara>
                </a14:m>
                <a:endParaRPr lang="ar-AE" dirty="0"/>
              </a:p>
              <a:p>
                <a:r>
                  <a:rPr lang="en-IN" dirty="0"/>
                  <a:t>then:</a:t>
                </a:r>
              </a:p>
              <a:p>
                <a14:m>
                  <m:oMath xmlns:m="http://schemas.openxmlformats.org/officeDocument/2006/math">
                    <m:r>
                      <a:rPr lang="en-IN" sz="1200" i="1" kern="1200">
                        <a:solidFill>
                          <a:schemeClr val="tx1"/>
                        </a:solidFill>
                        <a:latin typeface="Cambria Math" panose="02040503050406030204" pitchFamily="18" charset="0"/>
                        <a:ea typeface="+mn-ea"/>
                        <a:cs typeface="+mn-cs"/>
                      </a:rPr>
                      <m:t>𝑝</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oMath>
                </a14:m>
                <a:r>
                  <a:rPr lang="en-IN" dirty="0"/>
                  <a:t> can take on any real value.</a:t>
                </a:r>
              </a:p>
              <a:p>
                <a:r>
                  <a:rPr lang="en-IN" dirty="0"/>
                  <a:t>This means predicted probabilities may be </a:t>
                </a:r>
                <a:r>
                  <a:rPr lang="en-IN" b="1" dirty="0"/>
                  <a:t>negative</a:t>
                </a:r>
                <a:r>
                  <a:rPr lang="en-IN" dirty="0"/>
                  <a:t> or </a:t>
                </a:r>
                <a:r>
                  <a:rPr lang="en-IN" b="1" dirty="0"/>
                  <a:t>greater than 1</a:t>
                </a:r>
                <a:r>
                  <a:rPr lang="en-IN" dirty="0"/>
                  <a:t>,</a:t>
                </a:r>
                <a:br>
                  <a:rPr lang="en-IN" dirty="0"/>
                </a:br>
                <a:r>
                  <a:rPr lang="en-IN" dirty="0"/>
                  <a:t>which are </a:t>
                </a:r>
                <a:r>
                  <a:rPr lang="en-IN" b="1" dirty="0"/>
                  <a:t>nonsensical</a:t>
                </a:r>
                <a:r>
                  <a:rPr lang="en-IN" dirty="0"/>
                  <a:t> for probabilities</a:t>
                </a:r>
              </a:p>
              <a:p>
                <a:endParaRPr lang="en-IN" dirty="0"/>
              </a:p>
              <a:p>
                <a:r>
                  <a:rPr lang="en-IN" dirty="0"/>
                  <a:t>In the </a:t>
                </a:r>
                <a:r>
                  <a:rPr lang="en-IN" i="1" dirty="0"/>
                  <a:t>Default</a:t>
                </a:r>
                <a:r>
                  <a:rPr lang="en-IN" dirty="0"/>
                  <a:t> data:</a:t>
                </a:r>
              </a:p>
              <a:p>
                <a:r>
                  <a:rPr lang="en-IN" dirty="0"/>
                  <a:t>For very small balances → predicted </a:t>
                </a:r>
                <a14:m>
                  <m:oMath xmlns:m="http://schemas.openxmlformats.org/officeDocument/2006/math">
                    <m:r>
                      <a:rPr lang="en-IN" sz="1200" i="1" kern="1200">
                        <a:solidFill>
                          <a:schemeClr val="tx1"/>
                        </a:solidFill>
                        <a:latin typeface="Cambria Math" panose="02040503050406030204" pitchFamily="18" charset="0"/>
                        <a:ea typeface="+mn-ea"/>
                        <a:cs typeface="+mn-cs"/>
                      </a:rPr>
                      <m:t>𝑝</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r>
                      <a:rPr lang="ar-AE" sz="1200" i="0" kern="1200">
                        <a:solidFill>
                          <a:schemeClr val="tx1"/>
                        </a:solidFill>
                        <a:latin typeface="Cambria Math" panose="02040503050406030204" pitchFamily="18" charset="0"/>
                        <a:ea typeface="+mn-ea"/>
                        <a:cs typeface="+mn-cs"/>
                      </a:rPr>
                      <m:t>&lt;0</m:t>
                    </m:r>
                  </m:oMath>
                </a14:m>
                <a:endParaRPr lang="ar-AE" dirty="0"/>
              </a:p>
              <a:p>
                <a:r>
                  <a:rPr lang="en-IN" dirty="0"/>
                  <a:t>For very large balances → predicted </a:t>
                </a:r>
                <a14:m>
                  <m:oMath xmlns:m="http://schemas.openxmlformats.org/officeDocument/2006/math">
                    <m:r>
                      <a:rPr lang="en-IN" sz="1200" i="1" kern="1200">
                        <a:solidFill>
                          <a:schemeClr val="tx1"/>
                        </a:solidFill>
                        <a:latin typeface="Cambria Math" panose="02040503050406030204" pitchFamily="18" charset="0"/>
                        <a:ea typeface="+mn-ea"/>
                        <a:cs typeface="+mn-cs"/>
                      </a:rPr>
                      <m:t>𝑝</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r>
                      <a:rPr lang="ar-AE" sz="1200" i="0" kern="1200">
                        <a:solidFill>
                          <a:schemeClr val="tx1"/>
                        </a:solidFill>
                        <a:latin typeface="Cambria Math" panose="02040503050406030204" pitchFamily="18" charset="0"/>
                        <a:ea typeface="+mn-ea"/>
                        <a:cs typeface="+mn-cs"/>
                      </a:rPr>
                      <m:t>&gt;1</m:t>
                    </m:r>
                  </m:oMath>
                </a14:m>
                <a:endParaRPr lang="ar-AE" dirty="0"/>
              </a:p>
              <a:p>
                <a:r>
                  <a:rPr lang="en-IN" dirty="0"/>
                  <a:t>Hence, </a:t>
                </a:r>
                <a:r>
                  <a:rPr lang="en-IN" b="1" dirty="0"/>
                  <a:t>linear regression is inappropriate</a:t>
                </a:r>
                <a:r>
                  <a:rPr lang="en-IN" dirty="0"/>
                  <a:t> for </a:t>
                </a:r>
                <a:r>
                  <a:rPr lang="en-IN" dirty="0" err="1"/>
                  <a:t>modeling</a:t>
                </a:r>
                <a:r>
                  <a:rPr lang="en-IN" dirty="0"/>
                  <a:t> probabilities of binary outcomes.</a:t>
                </a:r>
              </a:p>
              <a:p>
                <a:endParaRPr lang="en-US" dirty="0"/>
              </a:p>
            </p:txBody>
          </p:sp>
        </mc:Choice>
        <mc:Fallback xmlns="">
          <p:sp>
            <p:nvSpPr>
              <p:cNvPr id="3" name="Notes Placeholder 2"/>
              <p:cNvSpPr>
                <a:spLocks noGrp="1"/>
              </p:cNvSpPr>
              <p:nvPr>
                <p:ph type="body" idx="1"/>
              </p:nvPr>
            </p:nvSpPr>
            <p:spPr/>
            <p:txBody>
              <a:bodyPr/>
              <a:lstStyle/>
              <a:p>
                <a:r>
                  <a:rPr lang="en-IN" dirty="0"/>
                  <a:t>If we try to use a </a:t>
                </a:r>
                <a:r>
                  <a:rPr lang="en-IN" b="1" dirty="0"/>
                  <a:t>linear model</a:t>
                </a:r>
                <a:r>
                  <a:rPr lang="en-IN" dirty="0"/>
                  <a:t>:</a:t>
                </a:r>
              </a:p>
              <a:p>
                <a:r>
                  <a:rPr lang="en-IN" sz="1200" i="0" kern="1200">
                    <a:solidFill>
                      <a:schemeClr val="tx1"/>
                    </a:solidFill>
                    <a:latin typeface="+mn-lt"/>
                    <a:ea typeface="+mn-ea"/>
                    <a:cs typeface="+mn-cs"/>
                  </a:rPr>
                  <a:t>𝑝</a:t>
                </a:r>
                <a:r>
                  <a:rPr lang="ar-AE" sz="1200" i="0" kern="1200">
                    <a:solidFill>
                      <a:schemeClr val="tx1"/>
                    </a:solidFill>
                    <a:latin typeface="+mn-lt"/>
                    <a:ea typeface="+mn-ea"/>
                    <a:cs typeface="+mn-cs"/>
                  </a:rPr>
                  <a:t>(𝑋)=𝛽_0+𝛽_1 𝑋</a:t>
                </a:r>
                <a:endParaRPr lang="ar-AE" dirty="0"/>
              </a:p>
              <a:p>
                <a:r>
                  <a:rPr lang="en-IN" dirty="0"/>
                  <a:t>then:</a:t>
                </a:r>
              </a:p>
              <a:p>
                <a:r>
                  <a:rPr lang="en-IN" sz="1200" i="0" kern="1200">
                    <a:solidFill>
                      <a:schemeClr val="tx1"/>
                    </a:solidFill>
                    <a:latin typeface="+mn-lt"/>
                    <a:ea typeface="+mn-ea"/>
                    <a:cs typeface="+mn-cs"/>
                  </a:rPr>
                  <a:t>𝑝</a:t>
                </a:r>
                <a:r>
                  <a:rPr lang="ar-AE" sz="1200" i="0" kern="1200">
                    <a:solidFill>
                      <a:schemeClr val="tx1"/>
                    </a:solidFill>
                    <a:latin typeface="+mn-lt"/>
                    <a:ea typeface="+mn-ea"/>
                    <a:cs typeface="+mn-cs"/>
                  </a:rPr>
                  <a:t>(𝑋)</a:t>
                </a:r>
                <a:r>
                  <a:rPr lang="en-IN" dirty="0"/>
                  <a:t> can take on any real value.</a:t>
                </a:r>
              </a:p>
              <a:p>
                <a:r>
                  <a:rPr lang="en-IN" dirty="0"/>
                  <a:t>This means predicted probabilities may be </a:t>
                </a:r>
                <a:r>
                  <a:rPr lang="en-IN" b="1" dirty="0"/>
                  <a:t>negative</a:t>
                </a:r>
                <a:r>
                  <a:rPr lang="en-IN" dirty="0"/>
                  <a:t> or </a:t>
                </a:r>
                <a:r>
                  <a:rPr lang="en-IN" b="1" dirty="0"/>
                  <a:t>greater than 1</a:t>
                </a:r>
                <a:r>
                  <a:rPr lang="en-IN" dirty="0"/>
                  <a:t>,</a:t>
                </a:r>
                <a:br>
                  <a:rPr lang="en-IN" dirty="0"/>
                </a:br>
                <a:r>
                  <a:rPr lang="en-IN" dirty="0"/>
                  <a:t>which are </a:t>
                </a:r>
                <a:r>
                  <a:rPr lang="en-IN" b="1" dirty="0"/>
                  <a:t>nonsensical</a:t>
                </a:r>
                <a:r>
                  <a:rPr lang="en-IN" dirty="0"/>
                  <a:t> for probabilities</a:t>
                </a:r>
              </a:p>
              <a:p>
                <a:endParaRPr lang="en-IN" dirty="0"/>
              </a:p>
              <a:p>
                <a:r>
                  <a:rPr lang="en-IN" dirty="0"/>
                  <a:t>In the </a:t>
                </a:r>
                <a:r>
                  <a:rPr lang="en-IN" i="1" dirty="0"/>
                  <a:t>Default</a:t>
                </a:r>
                <a:r>
                  <a:rPr lang="en-IN" dirty="0"/>
                  <a:t> data:</a:t>
                </a:r>
              </a:p>
              <a:p>
                <a:r>
                  <a:rPr lang="en-IN" dirty="0"/>
                  <a:t>For very small balances → predicted </a:t>
                </a:r>
                <a:r>
                  <a:rPr lang="en-IN" sz="1200" i="0" kern="1200">
                    <a:solidFill>
                      <a:schemeClr val="tx1"/>
                    </a:solidFill>
                    <a:latin typeface="+mn-lt"/>
                    <a:ea typeface="+mn-ea"/>
                    <a:cs typeface="+mn-cs"/>
                  </a:rPr>
                  <a:t>𝑝</a:t>
                </a:r>
                <a:r>
                  <a:rPr lang="ar-AE" sz="1200" i="0" kern="1200">
                    <a:solidFill>
                      <a:schemeClr val="tx1"/>
                    </a:solidFill>
                    <a:latin typeface="+mn-lt"/>
                    <a:ea typeface="+mn-ea"/>
                    <a:cs typeface="+mn-cs"/>
                  </a:rPr>
                  <a:t>(𝑋)&lt;0</a:t>
                </a:r>
                <a:endParaRPr lang="ar-AE" dirty="0"/>
              </a:p>
              <a:p>
                <a:r>
                  <a:rPr lang="en-IN" dirty="0"/>
                  <a:t>For very large balances → predicted </a:t>
                </a:r>
                <a:r>
                  <a:rPr lang="en-IN" sz="1200" i="0" kern="1200">
                    <a:solidFill>
                      <a:schemeClr val="tx1"/>
                    </a:solidFill>
                    <a:latin typeface="+mn-lt"/>
                    <a:ea typeface="+mn-ea"/>
                    <a:cs typeface="+mn-cs"/>
                  </a:rPr>
                  <a:t>𝑝</a:t>
                </a:r>
                <a:r>
                  <a:rPr lang="ar-AE" sz="1200" i="0" kern="1200">
                    <a:solidFill>
                      <a:schemeClr val="tx1"/>
                    </a:solidFill>
                    <a:latin typeface="+mn-lt"/>
                    <a:ea typeface="+mn-ea"/>
                    <a:cs typeface="+mn-cs"/>
                  </a:rPr>
                  <a:t>(𝑋)&gt;1</a:t>
                </a:r>
                <a:endParaRPr lang="ar-AE" dirty="0"/>
              </a:p>
              <a:p>
                <a:r>
                  <a:rPr lang="en-IN" dirty="0"/>
                  <a:t>Hence, </a:t>
                </a:r>
                <a:r>
                  <a:rPr lang="en-IN" b="1" dirty="0"/>
                  <a:t>linear regression is inappropriate</a:t>
                </a:r>
                <a:r>
                  <a:rPr lang="en-IN" dirty="0"/>
                  <a:t> for </a:t>
                </a:r>
                <a:r>
                  <a:rPr lang="en-IN" dirty="0" err="1"/>
                  <a:t>modeling</a:t>
                </a:r>
                <a:r>
                  <a:rPr lang="en-IN" dirty="0"/>
                  <a:t> probabilities of binary outcomes.</a:t>
                </a:r>
              </a:p>
              <a:p>
                <a:endParaRPr lang="en-US" dirty="0"/>
              </a:p>
            </p:txBody>
          </p:sp>
        </mc:Fallback>
      </mc:AlternateContent>
      <p:sp>
        <p:nvSpPr>
          <p:cNvPr id="4" name="Slide Number Placeholder 3"/>
          <p:cNvSpPr>
            <a:spLocks noGrp="1"/>
          </p:cNvSpPr>
          <p:nvPr>
            <p:ph type="sldNum" sz="quarter" idx="5"/>
          </p:nvPr>
        </p:nvSpPr>
        <p:spPr/>
        <p:txBody>
          <a:bodyPr/>
          <a:lstStyle/>
          <a:p>
            <a:fld id="{A15E64CE-5B85-5140-9F57-F26E9D0E6AD4}" type="slidenum">
              <a:rPr lang="en-US" smtClean="0"/>
              <a:t>32</a:t>
            </a:fld>
            <a:endParaRPr lang="en-US"/>
          </a:p>
        </p:txBody>
      </p:sp>
    </p:spTree>
    <p:extLst>
      <p:ext uri="{BB962C8B-B14F-4D97-AF65-F5344CB8AC3E}">
        <p14:creationId xmlns:p14="http://schemas.microsoft.com/office/powerpoint/2010/main" val="269151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dirty="0"/>
                  <a:t>This means </a:t>
                </a:r>
                <a:r>
                  <a:rPr lang="en-IN" b="1" dirty="0"/>
                  <a:t>“the probability that the response variable </a:t>
                </a:r>
                <a14:m>
                  <m:oMath xmlns:m="http://schemas.openxmlformats.org/officeDocument/2006/math">
                    <m:r>
                      <a:rPr lang="en-IN" sz="1200" i="1" kern="1200">
                        <a:solidFill>
                          <a:schemeClr val="tx1"/>
                        </a:solidFill>
                        <a:latin typeface="Cambria Math" panose="02040503050406030204" pitchFamily="18" charset="0"/>
                        <a:ea typeface="+mn-ea"/>
                        <a:cs typeface="+mn-cs"/>
                      </a:rPr>
                      <m:t>𝑌</m:t>
                    </m:r>
                  </m:oMath>
                </a14:m>
                <a:r>
                  <a:rPr lang="en-IN" b="1" dirty="0"/>
                  <a:t>equals 1, given the predictor(s) </a:t>
                </a:r>
                <a14:m>
                  <m:oMath xmlns:m="http://schemas.openxmlformats.org/officeDocument/2006/math">
                    <m:r>
                      <a:rPr lang="en-IN" sz="1200" i="1" kern="1200">
                        <a:solidFill>
                          <a:schemeClr val="tx1"/>
                        </a:solidFill>
                        <a:latin typeface="Cambria Math" panose="02040503050406030204" pitchFamily="18" charset="0"/>
                        <a:ea typeface="+mn-ea"/>
                        <a:cs typeface="+mn-cs"/>
                      </a:rPr>
                      <m:t>𝑋</m:t>
                    </m:r>
                  </m:oMath>
                </a14:m>
                <a:r>
                  <a:rPr lang="en-IN" b="1" dirty="0"/>
                  <a:t>.”</a:t>
                </a:r>
                <a:endParaRPr lang="en-IN" dirty="0"/>
              </a:p>
              <a:p>
                <a14:m>
                  <m:oMath xmlns:m="http://schemas.openxmlformats.org/officeDocument/2006/math">
                    <m:r>
                      <a:rPr lang="en-IN" sz="1200" i="1" kern="1200">
                        <a:solidFill>
                          <a:schemeClr val="tx1"/>
                        </a:solidFill>
                        <a:latin typeface="Cambria Math" panose="02040503050406030204" pitchFamily="18" charset="0"/>
                        <a:ea typeface="+mn-ea"/>
                        <a:cs typeface="+mn-cs"/>
                      </a:rPr>
                      <m:t>𝑌</m:t>
                    </m:r>
                    <m:r>
                      <a:rPr lang="en-IN" sz="1200" i="0" kern="1200">
                        <a:solidFill>
                          <a:schemeClr val="tx1"/>
                        </a:solidFill>
                        <a:latin typeface="Cambria Math" panose="02040503050406030204" pitchFamily="18" charset="0"/>
                        <a:ea typeface="+mn-ea"/>
                        <a:cs typeface="+mn-cs"/>
                      </a:rPr>
                      <m:t>=1</m:t>
                    </m:r>
                  </m:oMath>
                </a14:m>
                <a:r>
                  <a:rPr lang="en-IN" dirty="0"/>
                  <a:t>usually represents a specific </a:t>
                </a:r>
                <a:r>
                  <a:rPr lang="en-IN" b="1" dirty="0"/>
                  <a:t>event or class</a:t>
                </a:r>
                <a:r>
                  <a:rPr lang="en-IN" dirty="0"/>
                  <a:t> — for example,</a:t>
                </a:r>
              </a:p>
              <a:p>
                <a:pPr lvl="1"/>
                <a:r>
                  <a:rPr lang="en-IN" dirty="0"/>
                  <a:t>“Yes” in </a:t>
                </a:r>
                <a:r>
                  <a:rPr lang="en-IN" i="1" dirty="0"/>
                  <a:t>default = Yes/No</a:t>
                </a:r>
                <a:r>
                  <a:rPr lang="en-IN" dirty="0"/>
                  <a:t>,</a:t>
                </a:r>
              </a:p>
              <a:p>
                <a:pPr lvl="1"/>
                <a:r>
                  <a:rPr lang="en-IN" dirty="0"/>
                  <a:t>“disease present” in a medical diagnosis,</a:t>
                </a:r>
              </a:p>
              <a:p>
                <a:pPr lvl="1"/>
                <a:r>
                  <a:rPr lang="en-IN" dirty="0"/>
                  <a:t>“spam” in an email classifier.</a:t>
                </a:r>
              </a:p>
              <a:p>
                <a14:m>
                  <m:oMath xmlns:m="http://schemas.openxmlformats.org/officeDocument/2006/math">
                    <m:r>
                      <a:rPr lang="en-IN" sz="1200" i="1" kern="1200">
                        <a:solidFill>
                          <a:schemeClr val="tx1"/>
                        </a:solidFill>
                        <a:latin typeface="Cambria Math" panose="02040503050406030204" pitchFamily="18" charset="0"/>
                        <a:ea typeface="+mn-ea"/>
                        <a:cs typeface="+mn-cs"/>
                      </a:rPr>
                      <m:t>𝑋</m:t>
                    </m:r>
                  </m:oMath>
                </a14:m>
                <a:r>
                  <a:rPr lang="en-IN" dirty="0"/>
                  <a:t>represents one or more </a:t>
                </a:r>
                <a:r>
                  <a:rPr lang="en-IN" b="1" dirty="0"/>
                  <a:t>input features or predictors</a:t>
                </a:r>
                <a:r>
                  <a:rPr lang="en-IN" dirty="0"/>
                  <a:t>, such as balance, income, or age.</a:t>
                </a:r>
              </a:p>
              <a:p>
                <a:r>
                  <a:rPr lang="en-IN" dirty="0"/>
                  <a:t>So, this term expresses:</a:t>
                </a:r>
              </a:p>
              <a:p>
                <a:r>
                  <a:rPr lang="en-IN" i="1" dirty="0"/>
                  <a:t>Given the predictor values </a:t>
                </a:r>
                <a14:m>
                  <m:oMath xmlns:m="http://schemas.openxmlformats.org/officeDocument/2006/math">
                    <m:r>
                      <a:rPr lang="en-IN" sz="1200" i="1" kern="1200">
                        <a:solidFill>
                          <a:schemeClr val="tx1"/>
                        </a:solidFill>
                        <a:latin typeface="Cambria Math" panose="02040503050406030204" pitchFamily="18" charset="0"/>
                        <a:ea typeface="+mn-ea"/>
                        <a:cs typeface="+mn-cs"/>
                      </a:rPr>
                      <m:t>𝑋</m:t>
                    </m:r>
                  </m:oMath>
                </a14:m>
                <a:r>
                  <a:rPr lang="en-IN" i="1" dirty="0"/>
                  <a:t>, how likely is it that the event </a:t>
                </a:r>
                <a14:m>
                  <m:oMath xmlns:m="http://schemas.openxmlformats.org/officeDocument/2006/math">
                    <m:r>
                      <a:rPr lang="en-IN" sz="1200" i="1" kern="1200">
                        <a:solidFill>
                          <a:schemeClr val="tx1"/>
                        </a:solidFill>
                        <a:latin typeface="Cambria Math" panose="02040503050406030204" pitchFamily="18" charset="0"/>
                        <a:ea typeface="+mn-ea"/>
                        <a:cs typeface="+mn-cs"/>
                      </a:rPr>
                      <m:t>𝑌</m:t>
                    </m:r>
                    <m:r>
                      <a:rPr lang="en-IN" sz="1200" i="0" kern="1200">
                        <a:solidFill>
                          <a:schemeClr val="tx1"/>
                        </a:solidFill>
                        <a:latin typeface="Cambria Math" panose="02040503050406030204" pitchFamily="18" charset="0"/>
                        <a:ea typeface="+mn-ea"/>
                        <a:cs typeface="+mn-cs"/>
                      </a:rPr>
                      <m:t>=1</m:t>
                    </m:r>
                    <m:r>
                      <a:rPr lang="en-US" sz="1200" b="0" i="0" kern="1200" smtClean="0">
                        <a:solidFill>
                          <a:schemeClr val="tx1"/>
                        </a:solidFill>
                        <a:latin typeface="Cambria Math" panose="02040503050406030204" pitchFamily="18" charset="0"/>
                        <a:ea typeface="+mn-ea"/>
                        <a:cs typeface="+mn-cs"/>
                      </a:rPr>
                      <m:t> </m:t>
                    </m:r>
                  </m:oMath>
                </a14:m>
                <a:r>
                  <a:rPr lang="en-IN" i="1" dirty="0"/>
                  <a:t>occurs?</a:t>
                </a:r>
                <a:endParaRPr lang="en-IN" dirty="0"/>
              </a:p>
              <a:p>
                <a:r>
                  <a:rPr lang="en-IN" dirty="0"/>
                  <a:t>p(X) is just a </a:t>
                </a:r>
                <a:r>
                  <a:rPr lang="en-IN" b="1" dirty="0"/>
                  <a:t>short-hand notation</a:t>
                </a:r>
                <a:r>
                  <a:rPr lang="en-IN" dirty="0"/>
                  <a:t> for that probability.</a:t>
                </a:r>
              </a:p>
              <a:p>
                <a:r>
                  <a:rPr lang="en-IN" dirty="0"/>
                  <a:t>It’s a </a:t>
                </a:r>
                <a:r>
                  <a:rPr lang="en-IN" b="1" dirty="0"/>
                  <a:t>function</a:t>
                </a:r>
                <a:r>
                  <a:rPr lang="en-IN" dirty="0"/>
                  <a:t> that maps values of </a:t>
                </a:r>
                <a14:m>
                  <m:oMath xmlns:m="http://schemas.openxmlformats.org/officeDocument/2006/math">
                    <m:r>
                      <a:rPr lang="en-IN" sz="1200" i="1" kern="1200">
                        <a:solidFill>
                          <a:schemeClr val="tx1"/>
                        </a:solidFill>
                        <a:latin typeface="Cambria Math" panose="02040503050406030204" pitchFamily="18" charset="0"/>
                        <a:ea typeface="+mn-ea"/>
                        <a:cs typeface="+mn-cs"/>
                      </a:rPr>
                      <m:t>𝑋</m:t>
                    </m:r>
                  </m:oMath>
                </a14:m>
                <a:r>
                  <a:rPr lang="en-IN" dirty="0"/>
                  <a:t>to probabilities between 0 and 1.</a:t>
                </a:r>
              </a:p>
              <a:p>
                <a:r>
                  <a:rPr lang="en-IN" dirty="0"/>
                  <a:t>For example:</a:t>
                </a:r>
              </a:p>
              <a:p>
                <a:pPr/>
                <a14:m>
                  <m:oMathPara xmlns:m="http://schemas.openxmlformats.org/officeDocument/2006/math">
                    <m:oMathParaPr>
                      <m:jc m:val="centerGroup"/>
                    </m:oMathParaPr>
                    <m:oMath xmlns:m="http://schemas.openxmlformats.org/officeDocument/2006/math">
                      <m:r>
                        <a:rPr lang="en-IN" sz="1200" i="1" kern="1200">
                          <a:solidFill>
                            <a:schemeClr val="tx1"/>
                          </a:solidFill>
                          <a:latin typeface="Cambria Math" panose="02040503050406030204" pitchFamily="18" charset="0"/>
                          <a:ea typeface="+mn-ea"/>
                          <a:cs typeface="+mn-cs"/>
                        </a:rPr>
                        <m:t>𝑝</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𝑋</m:t>
                          </m:r>
                        </m:e>
                      </m:d>
                      <m:r>
                        <a:rPr lang="ar-AE" sz="1200" i="0" kern="1200">
                          <a:solidFill>
                            <a:schemeClr val="tx1"/>
                          </a:solidFill>
                          <a:latin typeface="Cambria Math" panose="02040503050406030204" pitchFamily="18" charset="0"/>
                          <a:ea typeface="+mn-ea"/>
                          <a:cs typeface="+mn-cs"/>
                        </a:rPr>
                        <m:t>=</m:t>
                      </m:r>
                      <m:d>
                        <m:dPr>
                          <m:begChr m:val="{"/>
                          <m:endChr m:val=""/>
                          <m:ctrlPr>
                            <a:rPr lang="ar-AE" sz="1200" i="1" kern="1200">
                              <a:solidFill>
                                <a:schemeClr val="tx1"/>
                              </a:solidFill>
                              <a:latin typeface="Cambria Math" panose="02040503050406030204" pitchFamily="18" charset="0"/>
                              <a:ea typeface="+mn-ea"/>
                              <a:cs typeface="+mn-cs"/>
                            </a:rPr>
                          </m:ctrlPr>
                        </m:dPr>
                        <m:e>
                          <m:m>
                            <m:mPr>
                              <m:plcHide m:val="on"/>
                              <m:mcs>
                                <m:mc>
                                  <m:mcPr>
                                    <m:count m:val="2"/>
                                    <m:mcJc m:val="center"/>
                                  </m:mcPr>
                                </m:mc>
                              </m:mcs>
                              <m:ctrlPr>
                                <a:rPr lang="ar-AE" sz="1200" i="1" kern="1200">
                                  <a:solidFill>
                                    <a:schemeClr val="tx1"/>
                                  </a:solidFill>
                                  <a:latin typeface="Cambria Math" panose="02040503050406030204" pitchFamily="18" charset="0"/>
                                  <a:ea typeface="+mn-ea"/>
                                  <a:cs typeface="+mn-cs"/>
                                </a:rPr>
                              </m:ctrlPr>
                            </m:mPr>
                            <m:mr>
                              <m:e>
                                <m:r>
                                  <a:rPr lang="ar-AE" sz="1200" i="0" kern="1200">
                                    <a:solidFill>
                                      <a:schemeClr val="tx1"/>
                                    </a:solidFill>
                                    <a:latin typeface="Cambria Math" panose="02040503050406030204" pitchFamily="18" charset="0"/>
                                    <a:ea typeface="+mn-ea"/>
                                    <a:cs typeface="+mn-cs"/>
                                  </a:rPr>
                                  <m:t>0.1</m:t>
                                </m:r>
                              </m:e>
                              <m:e>
                                <m:r>
                                  <m:rPr>
                                    <m:nor/>
                                  </m:rPr>
                                  <a:rPr lang="en-IN" sz="1200" b="0" i="1" kern="1200">
                                    <a:solidFill>
                                      <a:schemeClr val="tx1"/>
                                    </a:solidFill>
                                    <a:latin typeface="+mn-lt"/>
                                    <a:ea typeface="+mn-ea"/>
                                    <a:cs typeface="+mn-cs"/>
                                  </a:rPr>
                                  <m:t>if</m:t>
                                </m:r>
                                <m:r>
                                  <m:rPr>
                                    <m:nor/>
                                  </m:rPr>
                                  <a:rPr lang="en-IN" sz="1200" b="0" i="1" kern="1200">
                                    <a:solidFill>
                                      <a:schemeClr val="tx1"/>
                                    </a:solidFill>
                                    <a:latin typeface="+mn-lt"/>
                                    <a:ea typeface="+mn-ea"/>
                                    <a:cs typeface="+mn-cs"/>
                                  </a:rPr>
                                  <m:t> </m:t>
                                </m:r>
                                <m:r>
                                  <m:rPr>
                                    <m:nor/>
                                  </m:rPr>
                                  <a:rPr lang="en-IN" sz="1200" b="0" i="1" kern="1200">
                                    <a:solidFill>
                                      <a:schemeClr val="tx1"/>
                                    </a:solidFill>
                                    <a:latin typeface="+mn-lt"/>
                                    <a:ea typeface="+mn-ea"/>
                                    <a:cs typeface="+mn-cs"/>
                                  </a:rPr>
                                  <m:t>balance</m:t>
                                </m:r>
                                <m:r>
                                  <m:rPr>
                                    <m:nor/>
                                  </m:rPr>
                                  <a:rPr lang="en-IN" sz="1200" b="0" i="1" kern="1200">
                                    <a:solidFill>
                                      <a:schemeClr val="tx1"/>
                                    </a:solidFill>
                                    <a:latin typeface="+mn-lt"/>
                                    <a:ea typeface="+mn-ea"/>
                                    <a:cs typeface="+mn-cs"/>
                                  </a:rPr>
                                  <m:t> = 500</m:t>
                                </m:r>
                              </m:e>
                            </m:mr>
                            <m:mr>
                              <m:e>
                                <m:r>
                                  <a:rPr lang="ar-AE" sz="1200" b="0" i="0" kern="1200">
                                    <a:solidFill>
                                      <a:schemeClr val="tx1"/>
                                    </a:solidFill>
                                    <a:latin typeface="Cambria Math" panose="02040503050406030204" pitchFamily="18" charset="0"/>
                                    <a:ea typeface="+mn-ea"/>
                                    <a:cs typeface="+mn-cs"/>
                                  </a:rPr>
                                  <m:t>0.8</m:t>
                                </m:r>
                              </m:e>
                              <m:e>
                                <m:r>
                                  <m:rPr>
                                    <m:nor/>
                                  </m:rPr>
                                  <a:rPr lang="en-IN" sz="1200" b="0" i="1" kern="1200">
                                    <a:solidFill>
                                      <a:schemeClr val="tx1"/>
                                    </a:solidFill>
                                    <a:latin typeface="+mn-lt"/>
                                    <a:ea typeface="+mn-ea"/>
                                    <a:cs typeface="+mn-cs"/>
                                  </a:rPr>
                                  <m:t>if</m:t>
                                </m:r>
                                <m:r>
                                  <m:rPr>
                                    <m:nor/>
                                  </m:rPr>
                                  <a:rPr lang="en-IN" sz="1200" b="0" i="1" kern="1200">
                                    <a:solidFill>
                                      <a:schemeClr val="tx1"/>
                                    </a:solidFill>
                                    <a:latin typeface="+mn-lt"/>
                                    <a:ea typeface="+mn-ea"/>
                                    <a:cs typeface="+mn-cs"/>
                                  </a:rPr>
                                  <m:t> </m:t>
                                </m:r>
                                <m:r>
                                  <m:rPr>
                                    <m:nor/>
                                  </m:rPr>
                                  <a:rPr lang="en-IN" sz="1200" b="0" i="1" kern="1200">
                                    <a:solidFill>
                                      <a:schemeClr val="tx1"/>
                                    </a:solidFill>
                                    <a:latin typeface="+mn-lt"/>
                                    <a:ea typeface="+mn-ea"/>
                                    <a:cs typeface="+mn-cs"/>
                                  </a:rPr>
                                  <m:t>balance</m:t>
                                </m:r>
                                <m:r>
                                  <m:rPr>
                                    <m:nor/>
                                  </m:rPr>
                                  <a:rPr lang="en-IN" sz="1200" b="0" i="1" kern="1200">
                                    <a:solidFill>
                                      <a:schemeClr val="tx1"/>
                                    </a:solidFill>
                                    <a:latin typeface="+mn-lt"/>
                                    <a:ea typeface="+mn-ea"/>
                                    <a:cs typeface="+mn-cs"/>
                                  </a:rPr>
                                  <m:t> = 2000</m:t>
                                </m:r>
                              </m:e>
                            </m:mr>
                          </m:m>
                        </m:e>
                      </m:d>
                    </m:oMath>
                  </m:oMathPara>
                </a14:m>
                <a:endParaRPr lang="ar-AE" b="0" dirty="0"/>
              </a:p>
              <a:p>
                <a:r>
                  <a:rPr lang="en-IN" dirty="0"/>
                  <a:t>means a person with balance = 2000 has a higher chance of defaulting.</a:t>
                </a:r>
              </a:p>
              <a:p>
                <a:endParaRPr lang="en-US" dirty="0"/>
              </a:p>
            </p:txBody>
          </p:sp>
        </mc:Choice>
        <mc:Fallback xmlns="">
          <p:sp>
            <p:nvSpPr>
              <p:cNvPr id="3" name="Notes Placeholder 2"/>
              <p:cNvSpPr>
                <a:spLocks noGrp="1"/>
              </p:cNvSpPr>
              <p:nvPr>
                <p:ph type="body" idx="1"/>
              </p:nvPr>
            </p:nvSpPr>
            <p:spPr/>
            <p:txBody>
              <a:bodyPr/>
              <a:lstStyle/>
              <a:p>
                <a:r>
                  <a:rPr lang="en-IN" dirty="0"/>
                  <a:t>This means </a:t>
                </a:r>
                <a:r>
                  <a:rPr lang="en-IN" b="1" dirty="0"/>
                  <a:t>“the probability that the response variable </a:t>
                </a:r>
                <a:r>
                  <a:rPr lang="en-IN" sz="1200" i="0" kern="1200">
                    <a:solidFill>
                      <a:schemeClr val="tx1"/>
                    </a:solidFill>
                    <a:latin typeface="+mn-lt"/>
                    <a:ea typeface="+mn-ea"/>
                    <a:cs typeface="+mn-cs"/>
                  </a:rPr>
                  <a:t>𝑌</a:t>
                </a:r>
                <a:r>
                  <a:rPr lang="en-IN" b="1" dirty="0"/>
                  <a:t>equals 1, given the predictor(s) </a:t>
                </a:r>
                <a:r>
                  <a:rPr lang="en-IN" sz="1200" i="0" kern="1200">
                    <a:solidFill>
                      <a:schemeClr val="tx1"/>
                    </a:solidFill>
                    <a:latin typeface="+mn-lt"/>
                    <a:ea typeface="+mn-ea"/>
                    <a:cs typeface="+mn-cs"/>
                  </a:rPr>
                  <a:t>𝑋</a:t>
                </a:r>
                <a:r>
                  <a:rPr lang="en-IN" b="1" dirty="0"/>
                  <a:t>.”</a:t>
                </a:r>
                <a:endParaRPr lang="en-IN" dirty="0"/>
              </a:p>
              <a:p>
                <a:r>
                  <a:rPr lang="en-IN" sz="1200" i="0" kern="1200">
                    <a:solidFill>
                      <a:schemeClr val="tx1"/>
                    </a:solidFill>
                    <a:latin typeface="+mn-lt"/>
                    <a:ea typeface="+mn-ea"/>
                    <a:cs typeface="+mn-cs"/>
                  </a:rPr>
                  <a:t>𝑌=1</a:t>
                </a:r>
                <a:r>
                  <a:rPr lang="en-IN" dirty="0"/>
                  <a:t>usually represents a specific </a:t>
                </a:r>
                <a:r>
                  <a:rPr lang="en-IN" b="1" dirty="0"/>
                  <a:t>event or class</a:t>
                </a:r>
                <a:r>
                  <a:rPr lang="en-IN" dirty="0"/>
                  <a:t> — for example,</a:t>
                </a:r>
              </a:p>
              <a:p>
                <a:pPr lvl="1"/>
                <a:r>
                  <a:rPr lang="en-IN" dirty="0"/>
                  <a:t>“Yes” in </a:t>
                </a:r>
                <a:r>
                  <a:rPr lang="en-IN" i="1" dirty="0"/>
                  <a:t>default = Yes/No</a:t>
                </a:r>
                <a:r>
                  <a:rPr lang="en-IN" dirty="0"/>
                  <a:t>,</a:t>
                </a:r>
              </a:p>
              <a:p>
                <a:pPr lvl="1"/>
                <a:r>
                  <a:rPr lang="en-IN" dirty="0"/>
                  <a:t>“disease present” in a medical diagnosis,</a:t>
                </a:r>
              </a:p>
              <a:p>
                <a:pPr lvl="1"/>
                <a:r>
                  <a:rPr lang="en-IN" dirty="0"/>
                  <a:t>“spam” in an email classifier.</a:t>
                </a:r>
              </a:p>
              <a:p>
                <a:r>
                  <a:rPr lang="en-IN" sz="1200" i="0" kern="1200">
                    <a:solidFill>
                      <a:schemeClr val="tx1"/>
                    </a:solidFill>
                    <a:latin typeface="+mn-lt"/>
                    <a:ea typeface="+mn-ea"/>
                    <a:cs typeface="+mn-cs"/>
                  </a:rPr>
                  <a:t>𝑋</a:t>
                </a:r>
                <a:r>
                  <a:rPr lang="en-IN" dirty="0"/>
                  <a:t>represents one or more </a:t>
                </a:r>
                <a:r>
                  <a:rPr lang="en-IN" b="1" dirty="0"/>
                  <a:t>input features or predictors</a:t>
                </a:r>
                <a:r>
                  <a:rPr lang="en-IN" dirty="0"/>
                  <a:t>, such as balance, income, or age.</a:t>
                </a:r>
              </a:p>
              <a:p>
                <a:r>
                  <a:rPr lang="en-IN" dirty="0"/>
                  <a:t>So, this term expresses:</a:t>
                </a:r>
              </a:p>
              <a:p>
                <a:r>
                  <a:rPr lang="en-IN" i="1" dirty="0"/>
                  <a:t>Given the predictor values </a:t>
                </a:r>
                <a:r>
                  <a:rPr lang="en-IN" sz="1200" i="0" kern="1200">
                    <a:solidFill>
                      <a:schemeClr val="tx1"/>
                    </a:solidFill>
                    <a:latin typeface="+mn-lt"/>
                    <a:ea typeface="+mn-ea"/>
                    <a:cs typeface="+mn-cs"/>
                  </a:rPr>
                  <a:t>𝑋</a:t>
                </a:r>
                <a:r>
                  <a:rPr lang="en-IN" i="1" dirty="0"/>
                  <a:t>, how likely is it that the event </a:t>
                </a:r>
                <a:r>
                  <a:rPr lang="en-IN" sz="1200" i="0" kern="1200">
                    <a:solidFill>
                      <a:schemeClr val="tx1"/>
                    </a:solidFill>
                    <a:latin typeface="+mn-lt"/>
                    <a:ea typeface="+mn-ea"/>
                    <a:cs typeface="+mn-cs"/>
                  </a:rPr>
                  <a:t>𝑌=1</a:t>
                </a:r>
                <a:r>
                  <a:rPr lang="en-US" sz="1200" b="0" i="0" kern="1200">
                    <a:solidFill>
                      <a:schemeClr val="tx1"/>
                    </a:solidFill>
                    <a:latin typeface="Cambria Math" panose="02040503050406030204" pitchFamily="18" charset="0"/>
                    <a:ea typeface="+mn-ea"/>
                    <a:cs typeface="+mn-cs"/>
                  </a:rPr>
                  <a:t> </a:t>
                </a:r>
                <a:r>
                  <a:rPr lang="en-IN" i="1" dirty="0"/>
                  <a:t>occurs?</a:t>
                </a:r>
                <a:endParaRPr lang="en-IN" dirty="0"/>
              </a:p>
              <a:p>
                <a:r>
                  <a:rPr lang="en-IN" dirty="0"/>
                  <a:t>p(X) is just a </a:t>
                </a:r>
                <a:r>
                  <a:rPr lang="en-IN" b="1" dirty="0"/>
                  <a:t>short-hand notation</a:t>
                </a:r>
                <a:r>
                  <a:rPr lang="en-IN" dirty="0"/>
                  <a:t> for that probability.</a:t>
                </a:r>
              </a:p>
              <a:p>
                <a:r>
                  <a:rPr lang="en-IN" dirty="0"/>
                  <a:t>It’s a </a:t>
                </a:r>
                <a:r>
                  <a:rPr lang="en-IN" b="1" dirty="0"/>
                  <a:t>function</a:t>
                </a:r>
                <a:r>
                  <a:rPr lang="en-IN" dirty="0"/>
                  <a:t> that maps values of </a:t>
                </a:r>
                <a:r>
                  <a:rPr lang="en-IN" sz="1200" i="0" kern="1200">
                    <a:solidFill>
                      <a:schemeClr val="tx1"/>
                    </a:solidFill>
                    <a:latin typeface="+mn-lt"/>
                    <a:ea typeface="+mn-ea"/>
                    <a:cs typeface="+mn-cs"/>
                  </a:rPr>
                  <a:t>𝑋</a:t>
                </a:r>
                <a:r>
                  <a:rPr lang="en-IN" dirty="0"/>
                  <a:t>to probabilities between 0 and 1.</a:t>
                </a:r>
              </a:p>
              <a:p>
                <a:r>
                  <a:rPr lang="en-IN" dirty="0"/>
                  <a:t>For example:</a:t>
                </a:r>
              </a:p>
              <a:p>
                <a:r>
                  <a:rPr lang="en-IN" sz="1200" i="0" kern="1200">
                    <a:solidFill>
                      <a:schemeClr val="tx1"/>
                    </a:solidFill>
                    <a:latin typeface="+mn-lt"/>
                    <a:ea typeface="+mn-ea"/>
                    <a:cs typeface="+mn-cs"/>
                  </a:rPr>
                  <a:t>𝑝</a:t>
                </a:r>
                <a:r>
                  <a:rPr lang="ar-AE" sz="1200" i="0" kern="1200">
                    <a:solidFill>
                      <a:schemeClr val="tx1"/>
                    </a:solidFill>
                    <a:latin typeface="+mn-lt"/>
                    <a:ea typeface="+mn-ea"/>
                    <a:cs typeface="+mn-cs"/>
                  </a:rPr>
                  <a:t>(𝑋)={■(0.1&amp;</a:t>
                </a:r>
                <a:r>
                  <a:rPr lang="en-IN" sz="1200" b="0" i="0" kern="1200">
                    <a:solidFill>
                      <a:schemeClr val="tx1"/>
                    </a:solidFill>
                    <a:latin typeface="+mn-lt"/>
                    <a:ea typeface="+mn-ea"/>
                    <a:cs typeface="+mn-cs"/>
                  </a:rPr>
                  <a:t>"if balance = 500</a:t>
                </a:r>
                <a:r>
                  <a:rPr lang="ar-AE" sz="1200" b="0" i="0" kern="1200">
                    <a:solidFill>
                      <a:schemeClr val="tx1"/>
                    </a:solidFill>
                    <a:latin typeface="+mn-lt"/>
                    <a:ea typeface="+mn-ea"/>
                    <a:cs typeface="+mn-cs"/>
                  </a:rPr>
                  <a:t>" @0.8&amp;</a:t>
                </a:r>
                <a:r>
                  <a:rPr lang="en-IN" sz="1200" b="0" i="0" kern="1200">
                    <a:solidFill>
                      <a:schemeClr val="tx1"/>
                    </a:solidFill>
                    <a:latin typeface="+mn-lt"/>
                    <a:ea typeface="+mn-ea"/>
                    <a:cs typeface="+mn-cs"/>
                  </a:rPr>
                  <a:t>"if balance = 2000</a:t>
                </a:r>
                <a:r>
                  <a:rPr lang="ar-AE" sz="1200" b="0" i="0" kern="1200">
                    <a:solidFill>
                      <a:schemeClr val="tx1"/>
                    </a:solidFill>
                    <a:latin typeface="+mn-lt"/>
                    <a:ea typeface="+mn-ea"/>
                    <a:cs typeface="+mn-cs"/>
                  </a:rPr>
                  <a:t>" )┤</a:t>
                </a:r>
                <a:endParaRPr lang="ar-AE" b="0" dirty="0"/>
              </a:p>
              <a:p>
                <a:r>
                  <a:rPr lang="en-IN" dirty="0"/>
                  <a:t>means a person with balance = 2000 has a higher chance of defaulting.</a:t>
                </a:r>
              </a:p>
              <a:p>
                <a:endParaRPr lang="en-US" dirty="0"/>
              </a:p>
            </p:txBody>
          </p:sp>
        </mc:Fallback>
      </mc:AlternateContent>
      <p:sp>
        <p:nvSpPr>
          <p:cNvPr id="4" name="Slide Number Placeholder 3"/>
          <p:cNvSpPr>
            <a:spLocks noGrp="1"/>
          </p:cNvSpPr>
          <p:nvPr>
            <p:ph type="sldNum" sz="quarter" idx="5"/>
          </p:nvPr>
        </p:nvSpPr>
        <p:spPr/>
        <p:txBody>
          <a:bodyPr/>
          <a:lstStyle/>
          <a:p>
            <a:fld id="{A15E64CE-5B85-5140-9F57-F26E9D0E6AD4}" type="slidenum">
              <a:rPr lang="en-US" smtClean="0"/>
              <a:t>33</a:t>
            </a:fld>
            <a:endParaRPr lang="en-US"/>
          </a:p>
        </p:txBody>
      </p:sp>
    </p:spTree>
    <p:extLst>
      <p:ext uri="{BB962C8B-B14F-4D97-AF65-F5344CB8AC3E}">
        <p14:creationId xmlns:p14="http://schemas.microsoft.com/office/powerpoint/2010/main" val="3657469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Decision Boundary:</a:t>
                </a:r>
                <a:br>
                  <a:rPr lang="en-IN" dirty="0"/>
                </a:br>
                <a:r>
                  <a:rPr lang="en-IN" sz="1200" b="0" i="0" u="none" strike="noStrike" kern="1200" dirty="0">
                    <a:solidFill>
                      <a:schemeClr val="tx1"/>
                    </a:solidFill>
                    <a:effectLst/>
                    <a:latin typeface="+mn-lt"/>
                    <a:ea typeface="+mn-ea"/>
                    <a:cs typeface="+mn-cs"/>
                  </a:rPr>
                  <a:t>If </a:t>
                </a:r>
                <a14:m>
                  <m:oMath xmlns:m="http://schemas.openxmlformats.org/officeDocument/2006/math">
                    <m:r>
                      <a:rPr lang="en-IN"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𝑦</m:t>
                        </m:r>
                        <m:r>
                          <a:rPr lang="ar-AE" sz="1200" i="0" kern="1200">
                            <a:solidFill>
                              <a:schemeClr val="tx1"/>
                            </a:solidFill>
                            <a:latin typeface="Cambria Math" panose="02040503050406030204" pitchFamily="18" charset="0"/>
                            <a:ea typeface="+mn-ea"/>
                            <a:cs typeface="+mn-cs"/>
                          </a:rPr>
                          <m:t>=1∣</m:t>
                        </m:r>
                        <m:r>
                          <a:rPr lang="ar-AE" sz="1200" i="1" kern="1200">
                            <a:solidFill>
                              <a:schemeClr val="tx1"/>
                            </a:solidFill>
                            <a:latin typeface="Cambria Math" panose="02040503050406030204" pitchFamily="18" charset="0"/>
                            <a:ea typeface="+mn-ea"/>
                            <a:cs typeface="+mn-cs"/>
                          </a:rPr>
                          <m:t>𝑥</m:t>
                        </m:r>
                      </m:e>
                    </m:d>
                    <m:r>
                      <a:rPr lang="ar-AE" sz="1200" i="0" kern="1200">
                        <a:solidFill>
                          <a:schemeClr val="tx1"/>
                        </a:solidFill>
                        <a:latin typeface="Cambria Math" panose="02040503050406030204" pitchFamily="18" charset="0"/>
                        <a:ea typeface="+mn-ea"/>
                        <a:cs typeface="+mn-cs"/>
                      </a:rPr>
                      <m:t>≥0.5</m:t>
                    </m:r>
                  </m:oMath>
                </a14:m>
                <a:r>
                  <a:rPr lang="ar-AE" sz="1200" b="0" i="0" u="none" strike="noStrike" kern="1200" dirty="0">
                    <a:solidFill>
                      <a:schemeClr val="tx1"/>
                    </a:solidFill>
                    <a:effectLst/>
                    <a:latin typeface="+mn-lt"/>
                    <a:ea typeface="+mn-ea"/>
                    <a:cs typeface="+mn-cs"/>
                  </a:rPr>
                  <a:t> → </a:t>
                </a:r>
                <a:r>
                  <a:rPr lang="en-IN" sz="1200" b="0" i="0" u="none" strike="noStrike" kern="1200" dirty="0">
                    <a:solidFill>
                      <a:schemeClr val="tx1"/>
                    </a:solidFill>
                    <a:effectLst/>
                    <a:latin typeface="+mn-lt"/>
                    <a:ea typeface="+mn-ea"/>
                    <a:cs typeface="+mn-cs"/>
                  </a:rPr>
                  <a:t>Class = 1</a:t>
                </a:r>
                <a:br>
                  <a:rPr lang="en-IN" dirty="0"/>
                </a:br>
                <a:r>
                  <a:rPr lang="en-IN" sz="1200" b="0" i="0" u="none" strike="noStrike" kern="1200" dirty="0">
                    <a:solidFill>
                      <a:schemeClr val="tx1"/>
                    </a:solidFill>
                    <a:effectLst/>
                    <a:latin typeface="+mn-lt"/>
                    <a:ea typeface="+mn-ea"/>
                    <a:cs typeface="+mn-cs"/>
                  </a:rPr>
                  <a:t>If </a:t>
                </a:r>
                <a14:m>
                  <m:oMath xmlns:m="http://schemas.openxmlformats.org/officeDocument/2006/math">
                    <m:r>
                      <a:rPr lang="en-IN" sz="1200" i="1" kern="1200">
                        <a:solidFill>
                          <a:schemeClr val="tx1"/>
                        </a:solidFill>
                        <a:latin typeface="Cambria Math" panose="02040503050406030204" pitchFamily="18" charset="0"/>
                        <a:ea typeface="+mn-ea"/>
                        <a:cs typeface="+mn-cs"/>
                      </a:rPr>
                      <m:t>𝑃</m:t>
                    </m:r>
                    <m:d>
                      <m:dPr>
                        <m:ctrlPr>
                          <a:rPr lang="ar-AE" sz="1200" i="1" kern="1200">
                            <a:solidFill>
                              <a:schemeClr val="tx1"/>
                            </a:solidFill>
                            <a:latin typeface="Cambria Math" panose="02040503050406030204" pitchFamily="18" charset="0"/>
                            <a:ea typeface="+mn-ea"/>
                            <a:cs typeface="+mn-cs"/>
                          </a:rPr>
                        </m:ctrlPr>
                      </m:dPr>
                      <m:e>
                        <m:r>
                          <a:rPr lang="ar-AE" sz="1200" i="1" kern="1200">
                            <a:solidFill>
                              <a:schemeClr val="tx1"/>
                            </a:solidFill>
                            <a:latin typeface="Cambria Math" panose="02040503050406030204" pitchFamily="18" charset="0"/>
                            <a:ea typeface="+mn-ea"/>
                            <a:cs typeface="+mn-cs"/>
                          </a:rPr>
                          <m:t>𝑦</m:t>
                        </m:r>
                        <m:r>
                          <a:rPr lang="ar-AE" sz="1200" i="0" kern="1200">
                            <a:solidFill>
                              <a:schemeClr val="tx1"/>
                            </a:solidFill>
                            <a:latin typeface="Cambria Math" panose="02040503050406030204" pitchFamily="18" charset="0"/>
                            <a:ea typeface="+mn-ea"/>
                            <a:cs typeface="+mn-cs"/>
                          </a:rPr>
                          <m:t>=1∣</m:t>
                        </m:r>
                        <m:r>
                          <a:rPr lang="ar-AE" sz="1200" i="1" kern="1200">
                            <a:solidFill>
                              <a:schemeClr val="tx1"/>
                            </a:solidFill>
                            <a:latin typeface="Cambria Math" panose="02040503050406030204" pitchFamily="18" charset="0"/>
                            <a:ea typeface="+mn-ea"/>
                            <a:cs typeface="+mn-cs"/>
                          </a:rPr>
                          <m:t>𝑥</m:t>
                        </m:r>
                      </m:e>
                    </m:d>
                    <m:r>
                      <a:rPr lang="ar-AE" sz="1200" i="0" kern="1200">
                        <a:solidFill>
                          <a:schemeClr val="tx1"/>
                        </a:solidFill>
                        <a:latin typeface="Cambria Math" panose="02040503050406030204" pitchFamily="18" charset="0"/>
                        <a:ea typeface="+mn-ea"/>
                        <a:cs typeface="+mn-cs"/>
                      </a:rPr>
                      <m:t>&lt;0.5</m:t>
                    </m:r>
                  </m:oMath>
                </a14:m>
                <a:r>
                  <a:rPr lang="ar-AE" sz="1200" b="0" i="0" u="none" strike="noStrike" kern="1200" dirty="0">
                    <a:solidFill>
                      <a:schemeClr val="tx1"/>
                    </a:solidFill>
                    <a:effectLst/>
                    <a:latin typeface="+mn-lt"/>
                    <a:ea typeface="+mn-ea"/>
                    <a:cs typeface="+mn-cs"/>
                  </a:rPr>
                  <a:t> → </a:t>
                </a:r>
                <a:r>
                  <a:rPr lang="en-IN" sz="1200" b="0" i="0" u="none" strike="noStrike" kern="1200" dirty="0">
                    <a:solidFill>
                      <a:schemeClr val="tx1"/>
                    </a:solidFill>
                    <a:effectLst/>
                    <a:latin typeface="+mn-lt"/>
                    <a:ea typeface="+mn-ea"/>
                    <a:cs typeface="+mn-cs"/>
                  </a:rPr>
                  <a:t>Class = 0</a:t>
                </a:r>
                <a:endParaRPr lang="en-US" dirty="0"/>
              </a:p>
            </p:txBody>
          </p:sp>
        </mc:Choice>
        <mc:Fallback xmlns="">
          <p:sp>
            <p:nvSpPr>
              <p:cNvPr id="3" name="Notes Placeholder 2"/>
              <p:cNvSpPr>
                <a:spLocks noGrp="1"/>
              </p:cNvSpPr>
              <p:nvPr>
                <p:ph type="body" idx="1"/>
              </p:nvPr>
            </p:nvSpPr>
            <p:spPr/>
            <p:txBody>
              <a:bodyPr/>
              <a:lstStyle/>
              <a:p>
                <a:r>
                  <a:rPr lang="en-IN" sz="1200" b="1" i="0" u="none" strike="noStrike" kern="1200" dirty="0">
                    <a:solidFill>
                      <a:schemeClr val="tx1"/>
                    </a:solidFill>
                    <a:effectLst/>
                    <a:latin typeface="+mn-lt"/>
                    <a:ea typeface="+mn-ea"/>
                    <a:cs typeface="+mn-cs"/>
                  </a:rPr>
                  <a:t>Decision Boundary:</a:t>
                </a:r>
                <a:br>
                  <a:rPr lang="en-IN" dirty="0"/>
                </a:br>
                <a:r>
                  <a:rPr lang="en-IN" sz="1200" b="0" i="0" u="none" strike="noStrike" kern="1200" dirty="0">
                    <a:solidFill>
                      <a:schemeClr val="tx1"/>
                    </a:solidFill>
                    <a:effectLst/>
                    <a:latin typeface="+mn-lt"/>
                    <a:ea typeface="+mn-ea"/>
                    <a:cs typeface="+mn-cs"/>
                  </a:rPr>
                  <a:t>If </a:t>
                </a:r>
                <a:r>
                  <a:rPr lang="en-IN" sz="1200" i="0" kern="1200">
                    <a:solidFill>
                      <a:schemeClr val="tx1"/>
                    </a:solidFill>
                    <a:latin typeface="+mn-lt"/>
                    <a:ea typeface="+mn-ea"/>
                    <a:cs typeface="+mn-cs"/>
                  </a:rPr>
                  <a:t>𝑃</a:t>
                </a:r>
                <a:r>
                  <a:rPr lang="ar-AE" sz="1200" i="0" kern="1200">
                    <a:solidFill>
                      <a:schemeClr val="tx1"/>
                    </a:solidFill>
                    <a:latin typeface="+mn-lt"/>
                    <a:ea typeface="+mn-ea"/>
                    <a:cs typeface="+mn-cs"/>
                  </a:rPr>
                  <a:t>(𝑦=1∣𝑥)≥0.5</a:t>
                </a:r>
                <a:r>
                  <a:rPr lang="ar-AE" sz="1200" b="0" i="0" u="none" strike="noStrike" kern="1200" dirty="0">
                    <a:solidFill>
                      <a:schemeClr val="tx1"/>
                    </a:solidFill>
                    <a:effectLst/>
                    <a:latin typeface="+mn-lt"/>
                    <a:ea typeface="+mn-ea"/>
                    <a:cs typeface="+mn-cs"/>
                  </a:rPr>
                  <a:t> → </a:t>
                </a:r>
                <a:r>
                  <a:rPr lang="en-IN" sz="1200" b="0" i="0" u="none" strike="noStrike" kern="1200" dirty="0">
                    <a:solidFill>
                      <a:schemeClr val="tx1"/>
                    </a:solidFill>
                    <a:effectLst/>
                    <a:latin typeface="+mn-lt"/>
                    <a:ea typeface="+mn-ea"/>
                    <a:cs typeface="+mn-cs"/>
                  </a:rPr>
                  <a:t>Class = 1</a:t>
                </a:r>
                <a:br>
                  <a:rPr lang="en-IN" dirty="0"/>
                </a:br>
                <a:r>
                  <a:rPr lang="en-IN" sz="1200" b="0" i="0" u="none" strike="noStrike" kern="1200" dirty="0">
                    <a:solidFill>
                      <a:schemeClr val="tx1"/>
                    </a:solidFill>
                    <a:effectLst/>
                    <a:latin typeface="+mn-lt"/>
                    <a:ea typeface="+mn-ea"/>
                    <a:cs typeface="+mn-cs"/>
                  </a:rPr>
                  <a:t>If </a:t>
                </a:r>
                <a:r>
                  <a:rPr lang="en-IN" sz="1200" i="0" kern="1200">
                    <a:solidFill>
                      <a:schemeClr val="tx1"/>
                    </a:solidFill>
                    <a:latin typeface="+mn-lt"/>
                    <a:ea typeface="+mn-ea"/>
                    <a:cs typeface="+mn-cs"/>
                  </a:rPr>
                  <a:t>𝑃</a:t>
                </a:r>
                <a:r>
                  <a:rPr lang="ar-AE" sz="1200" i="0" kern="1200">
                    <a:solidFill>
                      <a:schemeClr val="tx1"/>
                    </a:solidFill>
                    <a:latin typeface="+mn-lt"/>
                    <a:ea typeface="+mn-ea"/>
                    <a:cs typeface="+mn-cs"/>
                  </a:rPr>
                  <a:t>(𝑦=1∣𝑥)&lt;0.5</a:t>
                </a:r>
                <a:r>
                  <a:rPr lang="ar-AE" sz="1200" b="0" i="0" u="none" strike="noStrike" kern="1200" dirty="0">
                    <a:solidFill>
                      <a:schemeClr val="tx1"/>
                    </a:solidFill>
                    <a:effectLst/>
                    <a:latin typeface="+mn-lt"/>
                    <a:ea typeface="+mn-ea"/>
                    <a:cs typeface="+mn-cs"/>
                  </a:rPr>
                  <a:t> → </a:t>
                </a:r>
                <a:r>
                  <a:rPr lang="en-IN" sz="1200" b="0" i="0" u="none" strike="noStrike" kern="1200" dirty="0">
                    <a:solidFill>
                      <a:schemeClr val="tx1"/>
                    </a:solidFill>
                    <a:effectLst/>
                    <a:latin typeface="+mn-lt"/>
                    <a:ea typeface="+mn-ea"/>
                    <a:cs typeface="+mn-cs"/>
                  </a:rPr>
                  <a:t>Class = 0</a:t>
                </a:r>
                <a:endParaRPr lang="en-US" dirty="0"/>
              </a:p>
            </p:txBody>
          </p:sp>
        </mc:Fallback>
      </mc:AlternateContent>
      <p:sp>
        <p:nvSpPr>
          <p:cNvPr id="4" name="Slide Number Placeholder 3"/>
          <p:cNvSpPr>
            <a:spLocks noGrp="1"/>
          </p:cNvSpPr>
          <p:nvPr>
            <p:ph type="sldNum" sz="quarter" idx="5"/>
          </p:nvPr>
        </p:nvSpPr>
        <p:spPr/>
        <p:txBody>
          <a:bodyPr/>
          <a:lstStyle/>
          <a:p>
            <a:fld id="{A15E64CE-5B85-5140-9F57-F26E9D0E6AD4}" type="slidenum">
              <a:rPr lang="en-US" smtClean="0"/>
              <a:t>34</a:t>
            </a:fld>
            <a:endParaRPr lang="en-US"/>
          </a:p>
        </p:txBody>
      </p:sp>
    </p:spTree>
    <p:extLst>
      <p:ext uri="{BB962C8B-B14F-4D97-AF65-F5344CB8AC3E}">
        <p14:creationId xmlns:p14="http://schemas.microsoft.com/office/powerpoint/2010/main" val="105634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90277-147A-0C93-3CD1-B71F1B65806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4C8C3BC-FB5D-2602-DB07-DAD1514B3A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74AA9ED-54F4-367E-8EFF-6C345ED69F4E}"/>
              </a:ext>
            </a:extLst>
          </p:cNvPr>
          <p:cNvSpPr>
            <a:spLocks noGrp="1"/>
          </p:cNvSpPr>
          <p:nvPr>
            <p:ph type="dt" sz="half" idx="10"/>
          </p:nvPr>
        </p:nvSpPr>
        <p:spPr/>
        <p:txBody>
          <a:bodyPr/>
          <a:lstStyle/>
          <a:p>
            <a:fld id="{20A2B72E-9F63-C342-B1DC-2673F0993338}" type="datetimeFigureOut">
              <a:rPr lang="en-US" smtClean="0"/>
              <a:t>11/19/25</a:t>
            </a:fld>
            <a:endParaRPr lang="en-US"/>
          </a:p>
        </p:txBody>
      </p:sp>
      <p:sp>
        <p:nvSpPr>
          <p:cNvPr id="5" name="Footer Placeholder 4">
            <a:extLst>
              <a:ext uri="{FF2B5EF4-FFF2-40B4-BE49-F238E27FC236}">
                <a16:creationId xmlns:a16="http://schemas.microsoft.com/office/drawing/2014/main" id="{6DE67FAD-CDF6-4369-AE93-00821FF02B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628059-246E-8A4C-C609-D4FDF0671472}"/>
              </a:ext>
            </a:extLst>
          </p:cNvPr>
          <p:cNvSpPr>
            <a:spLocks noGrp="1"/>
          </p:cNvSpPr>
          <p:nvPr>
            <p:ph type="sldNum" sz="quarter" idx="12"/>
          </p:nvPr>
        </p:nvSpPr>
        <p:spPr/>
        <p:txBody>
          <a:bodyPr/>
          <a:lstStyle/>
          <a:p>
            <a:fld id="{39B926B2-B146-1A49-A11E-1D45F49F6BEF}" type="slidenum">
              <a:rPr lang="en-US" smtClean="0"/>
              <a:t>‹#›</a:t>
            </a:fld>
            <a:endParaRPr lang="en-US"/>
          </a:p>
        </p:txBody>
      </p:sp>
    </p:spTree>
    <p:extLst>
      <p:ext uri="{BB962C8B-B14F-4D97-AF65-F5344CB8AC3E}">
        <p14:creationId xmlns:p14="http://schemas.microsoft.com/office/powerpoint/2010/main" val="1692086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5357-8FC2-10D3-DB70-5763B328EBD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7BABB8C-38E7-B237-D9D2-E79D8CC2A37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7580BD-1819-5E41-32CE-B43223F14B14}"/>
              </a:ext>
            </a:extLst>
          </p:cNvPr>
          <p:cNvSpPr>
            <a:spLocks noGrp="1"/>
          </p:cNvSpPr>
          <p:nvPr>
            <p:ph type="dt" sz="half" idx="10"/>
          </p:nvPr>
        </p:nvSpPr>
        <p:spPr/>
        <p:txBody>
          <a:bodyPr/>
          <a:lstStyle/>
          <a:p>
            <a:fld id="{20A2B72E-9F63-C342-B1DC-2673F0993338}" type="datetimeFigureOut">
              <a:rPr lang="en-US" smtClean="0"/>
              <a:t>11/19/25</a:t>
            </a:fld>
            <a:endParaRPr lang="en-US"/>
          </a:p>
        </p:txBody>
      </p:sp>
      <p:sp>
        <p:nvSpPr>
          <p:cNvPr id="5" name="Footer Placeholder 4">
            <a:extLst>
              <a:ext uri="{FF2B5EF4-FFF2-40B4-BE49-F238E27FC236}">
                <a16:creationId xmlns:a16="http://schemas.microsoft.com/office/drawing/2014/main" id="{38B9BA35-18B2-A57E-78F2-226AB2FE2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0EC93-084A-1C46-91E0-8CB3297CED38}"/>
              </a:ext>
            </a:extLst>
          </p:cNvPr>
          <p:cNvSpPr>
            <a:spLocks noGrp="1"/>
          </p:cNvSpPr>
          <p:nvPr>
            <p:ph type="sldNum" sz="quarter" idx="12"/>
          </p:nvPr>
        </p:nvSpPr>
        <p:spPr/>
        <p:txBody>
          <a:bodyPr/>
          <a:lstStyle/>
          <a:p>
            <a:fld id="{39B926B2-B146-1A49-A11E-1D45F49F6BEF}" type="slidenum">
              <a:rPr lang="en-US" smtClean="0"/>
              <a:t>‹#›</a:t>
            </a:fld>
            <a:endParaRPr lang="en-US"/>
          </a:p>
        </p:txBody>
      </p:sp>
    </p:spTree>
    <p:extLst>
      <p:ext uri="{BB962C8B-B14F-4D97-AF65-F5344CB8AC3E}">
        <p14:creationId xmlns:p14="http://schemas.microsoft.com/office/powerpoint/2010/main" val="1515437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46A2D8-642C-D179-39C8-FC4592EE3AD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91E21D8-2EA7-DF39-5182-3E4DEC32B2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3ACA89A-7472-D966-D601-A7D19E2A2419}"/>
              </a:ext>
            </a:extLst>
          </p:cNvPr>
          <p:cNvSpPr>
            <a:spLocks noGrp="1"/>
          </p:cNvSpPr>
          <p:nvPr>
            <p:ph type="dt" sz="half" idx="10"/>
          </p:nvPr>
        </p:nvSpPr>
        <p:spPr/>
        <p:txBody>
          <a:bodyPr/>
          <a:lstStyle/>
          <a:p>
            <a:fld id="{20A2B72E-9F63-C342-B1DC-2673F0993338}" type="datetimeFigureOut">
              <a:rPr lang="en-US" smtClean="0"/>
              <a:t>11/19/25</a:t>
            </a:fld>
            <a:endParaRPr lang="en-US"/>
          </a:p>
        </p:txBody>
      </p:sp>
      <p:sp>
        <p:nvSpPr>
          <p:cNvPr id="5" name="Footer Placeholder 4">
            <a:extLst>
              <a:ext uri="{FF2B5EF4-FFF2-40B4-BE49-F238E27FC236}">
                <a16:creationId xmlns:a16="http://schemas.microsoft.com/office/drawing/2014/main" id="{41D7B493-465F-AD31-5B2F-FA74AB7FE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0859C-0E05-898C-8273-4905E2B46720}"/>
              </a:ext>
            </a:extLst>
          </p:cNvPr>
          <p:cNvSpPr>
            <a:spLocks noGrp="1"/>
          </p:cNvSpPr>
          <p:nvPr>
            <p:ph type="sldNum" sz="quarter" idx="12"/>
          </p:nvPr>
        </p:nvSpPr>
        <p:spPr/>
        <p:txBody>
          <a:bodyPr/>
          <a:lstStyle/>
          <a:p>
            <a:fld id="{39B926B2-B146-1A49-A11E-1D45F49F6BEF}" type="slidenum">
              <a:rPr lang="en-US" smtClean="0"/>
              <a:t>‹#›</a:t>
            </a:fld>
            <a:endParaRPr lang="en-US"/>
          </a:p>
        </p:txBody>
      </p:sp>
    </p:spTree>
    <p:extLst>
      <p:ext uri="{BB962C8B-B14F-4D97-AF65-F5344CB8AC3E}">
        <p14:creationId xmlns:p14="http://schemas.microsoft.com/office/powerpoint/2010/main" val="324130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6D41-8D08-9951-16D9-E9340AB5080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26A3457-F5B7-3486-E446-EE109A5123C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8A73AB-9F33-8C23-EFE1-C2F8C6FBDB5C}"/>
              </a:ext>
            </a:extLst>
          </p:cNvPr>
          <p:cNvSpPr>
            <a:spLocks noGrp="1"/>
          </p:cNvSpPr>
          <p:nvPr>
            <p:ph type="dt" sz="half" idx="10"/>
          </p:nvPr>
        </p:nvSpPr>
        <p:spPr/>
        <p:txBody>
          <a:bodyPr/>
          <a:lstStyle/>
          <a:p>
            <a:fld id="{20A2B72E-9F63-C342-B1DC-2673F0993338}" type="datetimeFigureOut">
              <a:rPr lang="en-US" smtClean="0"/>
              <a:t>11/19/25</a:t>
            </a:fld>
            <a:endParaRPr lang="en-US"/>
          </a:p>
        </p:txBody>
      </p:sp>
      <p:sp>
        <p:nvSpPr>
          <p:cNvPr id="5" name="Footer Placeholder 4">
            <a:extLst>
              <a:ext uri="{FF2B5EF4-FFF2-40B4-BE49-F238E27FC236}">
                <a16:creationId xmlns:a16="http://schemas.microsoft.com/office/drawing/2014/main" id="{2BECCF29-6582-8EC0-7612-60A1D009CC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87E08-42F3-052D-1797-0475DF82151C}"/>
              </a:ext>
            </a:extLst>
          </p:cNvPr>
          <p:cNvSpPr>
            <a:spLocks noGrp="1"/>
          </p:cNvSpPr>
          <p:nvPr>
            <p:ph type="sldNum" sz="quarter" idx="12"/>
          </p:nvPr>
        </p:nvSpPr>
        <p:spPr/>
        <p:txBody>
          <a:bodyPr/>
          <a:lstStyle/>
          <a:p>
            <a:fld id="{39B926B2-B146-1A49-A11E-1D45F49F6BEF}" type="slidenum">
              <a:rPr lang="en-US" smtClean="0"/>
              <a:t>‹#›</a:t>
            </a:fld>
            <a:endParaRPr lang="en-US"/>
          </a:p>
        </p:txBody>
      </p:sp>
    </p:spTree>
    <p:extLst>
      <p:ext uri="{BB962C8B-B14F-4D97-AF65-F5344CB8AC3E}">
        <p14:creationId xmlns:p14="http://schemas.microsoft.com/office/powerpoint/2010/main" val="1628352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056F8-07EB-218F-063D-C5E0BA18663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8A87A7C-F0D6-EEA8-D40F-76A9B5EFD1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7F624A6-61D2-1BCF-6DA8-58012E72CB03}"/>
              </a:ext>
            </a:extLst>
          </p:cNvPr>
          <p:cNvSpPr>
            <a:spLocks noGrp="1"/>
          </p:cNvSpPr>
          <p:nvPr>
            <p:ph type="dt" sz="half" idx="10"/>
          </p:nvPr>
        </p:nvSpPr>
        <p:spPr/>
        <p:txBody>
          <a:bodyPr/>
          <a:lstStyle/>
          <a:p>
            <a:fld id="{20A2B72E-9F63-C342-B1DC-2673F0993338}" type="datetimeFigureOut">
              <a:rPr lang="en-US" smtClean="0"/>
              <a:t>11/19/25</a:t>
            </a:fld>
            <a:endParaRPr lang="en-US"/>
          </a:p>
        </p:txBody>
      </p:sp>
      <p:sp>
        <p:nvSpPr>
          <p:cNvPr id="5" name="Footer Placeholder 4">
            <a:extLst>
              <a:ext uri="{FF2B5EF4-FFF2-40B4-BE49-F238E27FC236}">
                <a16:creationId xmlns:a16="http://schemas.microsoft.com/office/drawing/2014/main" id="{F0937BAD-889E-528C-9E68-F1C1791D7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A186F-316B-65A7-B86A-C38357B0DD60}"/>
              </a:ext>
            </a:extLst>
          </p:cNvPr>
          <p:cNvSpPr>
            <a:spLocks noGrp="1"/>
          </p:cNvSpPr>
          <p:nvPr>
            <p:ph type="sldNum" sz="quarter" idx="12"/>
          </p:nvPr>
        </p:nvSpPr>
        <p:spPr/>
        <p:txBody>
          <a:bodyPr/>
          <a:lstStyle/>
          <a:p>
            <a:fld id="{39B926B2-B146-1A49-A11E-1D45F49F6BEF}" type="slidenum">
              <a:rPr lang="en-US" smtClean="0"/>
              <a:t>‹#›</a:t>
            </a:fld>
            <a:endParaRPr lang="en-US"/>
          </a:p>
        </p:txBody>
      </p:sp>
    </p:spTree>
    <p:extLst>
      <p:ext uri="{BB962C8B-B14F-4D97-AF65-F5344CB8AC3E}">
        <p14:creationId xmlns:p14="http://schemas.microsoft.com/office/powerpoint/2010/main" val="6433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BF10-B084-C470-8770-FBB0A7CC758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D8A05A-960D-F5B0-1CD5-24D12FAF5F5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989DADE-EA75-1207-620A-AF726EFCA72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91F4ADF-CBD9-8E39-C37D-59DD2B1A6C44}"/>
              </a:ext>
            </a:extLst>
          </p:cNvPr>
          <p:cNvSpPr>
            <a:spLocks noGrp="1"/>
          </p:cNvSpPr>
          <p:nvPr>
            <p:ph type="dt" sz="half" idx="10"/>
          </p:nvPr>
        </p:nvSpPr>
        <p:spPr/>
        <p:txBody>
          <a:bodyPr/>
          <a:lstStyle/>
          <a:p>
            <a:fld id="{20A2B72E-9F63-C342-B1DC-2673F0993338}" type="datetimeFigureOut">
              <a:rPr lang="en-US" smtClean="0"/>
              <a:t>11/19/25</a:t>
            </a:fld>
            <a:endParaRPr lang="en-US"/>
          </a:p>
        </p:txBody>
      </p:sp>
      <p:sp>
        <p:nvSpPr>
          <p:cNvPr id="6" name="Footer Placeholder 5">
            <a:extLst>
              <a:ext uri="{FF2B5EF4-FFF2-40B4-BE49-F238E27FC236}">
                <a16:creationId xmlns:a16="http://schemas.microsoft.com/office/drawing/2014/main" id="{1DBA3E2F-1CB7-A13D-8A3F-A2773EF80C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E5E66A-2BB1-BD06-937C-54C39E1E110A}"/>
              </a:ext>
            </a:extLst>
          </p:cNvPr>
          <p:cNvSpPr>
            <a:spLocks noGrp="1"/>
          </p:cNvSpPr>
          <p:nvPr>
            <p:ph type="sldNum" sz="quarter" idx="12"/>
          </p:nvPr>
        </p:nvSpPr>
        <p:spPr/>
        <p:txBody>
          <a:bodyPr/>
          <a:lstStyle/>
          <a:p>
            <a:fld id="{39B926B2-B146-1A49-A11E-1D45F49F6BEF}" type="slidenum">
              <a:rPr lang="en-US" smtClean="0"/>
              <a:t>‹#›</a:t>
            </a:fld>
            <a:endParaRPr lang="en-US"/>
          </a:p>
        </p:txBody>
      </p:sp>
    </p:spTree>
    <p:extLst>
      <p:ext uri="{BB962C8B-B14F-4D97-AF65-F5344CB8AC3E}">
        <p14:creationId xmlns:p14="http://schemas.microsoft.com/office/powerpoint/2010/main" val="2771372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3288-80E6-A086-4C87-A8EBBE0DC73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7028A8F-10AE-F9CD-53BF-F269543C8E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3E0583A-79F9-4982-B218-55755A727CD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CD9C380-7C47-FE0B-7D9D-C870056113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2145F1-C23D-E4AC-1FD8-6A65D0DFB3F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0CCE36A-6C05-1F4F-5994-B3F21F4CD197}"/>
              </a:ext>
            </a:extLst>
          </p:cNvPr>
          <p:cNvSpPr>
            <a:spLocks noGrp="1"/>
          </p:cNvSpPr>
          <p:nvPr>
            <p:ph type="dt" sz="half" idx="10"/>
          </p:nvPr>
        </p:nvSpPr>
        <p:spPr/>
        <p:txBody>
          <a:bodyPr/>
          <a:lstStyle/>
          <a:p>
            <a:fld id="{20A2B72E-9F63-C342-B1DC-2673F0993338}" type="datetimeFigureOut">
              <a:rPr lang="en-US" smtClean="0"/>
              <a:t>11/19/25</a:t>
            </a:fld>
            <a:endParaRPr lang="en-US"/>
          </a:p>
        </p:txBody>
      </p:sp>
      <p:sp>
        <p:nvSpPr>
          <p:cNvPr id="8" name="Footer Placeholder 7">
            <a:extLst>
              <a:ext uri="{FF2B5EF4-FFF2-40B4-BE49-F238E27FC236}">
                <a16:creationId xmlns:a16="http://schemas.microsoft.com/office/drawing/2014/main" id="{18BE0669-1962-8870-9BDB-E4A73B8229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8D4013-B1D8-F718-F036-F481EB8BBF58}"/>
              </a:ext>
            </a:extLst>
          </p:cNvPr>
          <p:cNvSpPr>
            <a:spLocks noGrp="1"/>
          </p:cNvSpPr>
          <p:nvPr>
            <p:ph type="sldNum" sz="quarter" idx="12"/>
          </p:nvPr>
        </p:nvSpPr>
        <p:spPr/>
        <p:txBody>
          <a:bodyPr/>
          <a:lstStyle/>
          <a:p>
            <a:fld id="{39B926B2-B146-1A49-A11E-1D45F49F6BEF}" type="slidenum">
              <a:rPr lang="en-US" smtClean="0"/>
              <a:t>‹#›</a:t>
            </a:fld>
            <a:endParaRPr lang="en-US"/>
          </a:p>
        </p:txBody>
      </p:sp>
    </p:spTree>
    <p:extLst>
      <p:ext uri="{BB962C8B-B14F-4D97-AF65-F5344CB8AC3E}">
        <p14:creationId xmlns:p14="http://schemas.microsoft.com/office/powerpoint/2010/main" val="3595601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EF9E-EE16-7B36-5745-8DEC8FF0987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34FF893-5F3C-46EC-922A-BEC37F70AE6F}"/>
              </a:ext>
            </a:extLst>
          </p:cNvPr>
          <p:cNvSpPr>
            <a:spLocks noGrp="1"/>
          </p:cNvSpPr>
          <p:nvPr>
            <p:ph type="dt" sz="half" idx="10"/>
          </p:nvPr>
        </p:nvSpPr>
        <p:spPr/>
        <p:txBody>
          <a:bodyPr/>
          <a:lstStyle/>
          <a:p>
            <a:fld id="{20A2B72E-9F63-C342-B1DC-2673F0993338}" type="datetimeFigureOut">
              <a:rPr lang="en-US" smtClean="0"/>
              <a:t>11/19/25</a:t>
            </a:fld>
            <a:endParaRPr lang="en-US"/>
          </a:p>
        </p:txBody>
      </p:sp>
      <p:sp>
        <p:nvSpPr>
          <p:cNvPr id="4" name="Footer Placeholder 3">
            <a:extLst>
              <a:ext uri="{FF2B5EF4-FFF2-40B4-BE49-F238E27FC236}">
                <a16:creationId xmlns:a16="http://schemas.microsoft.com/office/drawing/2014/main" id="{77E0D2BE-99E6-B8D8-8FE9-6D28AE0A38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AEE3C-F499-9B73-E3AF-197CD4BC42D3}"/>
              </a:ext>
            </a:extLst>
          </p:cNvPr>
          <p:cNvSpPr>
            <a:spLocks noGrp="1"/>
          </p:cNvSpPr>
          <p:nvPr>
            <p:ph type="sldNum" sz="quarter" idx="12"/>
          </p:nvPr>
        </p:nvSpPr>
        <p:spPr/>
        <p:txBody>
          <a:bodyPr/>
          <a:lstStyle/>
          <a:p>
            <a:fld id="{39B926B2-B146-1A49-A11E-1D45F49F6BEF}" type="slidenum">
              <a:rPr lang="en-US" smtClean="0"/>
              <a:t>‹#›</a:t>
            </a:fld>
            <a:endParaRPr lang="en-US"/>
          </a:p>
        </p:txBody>
      </p:sp>
    </p:spTree>
    <p:extLst>
      <p:ext uri="{BB962C8B-B14F-4D97-AF65-F5344CB8AC3E}">
        <p14:creationId xmlns:p14="http://schemas.microsoft.com/office/powerpoint/2010/main" val="306265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CA6FC5-F394-6931-B91A-70FC5C3BBFD6}"/>
              </a:ext>
            </a:extLst>
          </p:cNvPr>
          <p:cNvSpPr>
            <a:spLocks noGrp="1"/>
          </p:cNvSpPr>
          <p:nvPr>
            <p:ph type="dt" sz="half" idx="10"/>
          </p:nvPr>
        </p:nvSpPr>
        <p:spPr/>
        <p:txBody>
          <a:bodyPr/>
          <a:lstStyle/>
          <a:p>
            <a:fld id="{20A2B72E-9F63-C342-B1DC-2673F0993338}" type="datetimeFigureOut">
              <a:rPr lang="en-US" smtClean="0"/>
              <a:t>11/19/25</a:t>
            </a:fld>
            <a:endParaRPr lang="en-US"/>
          </a:p>
        </p:txBody>
      </p:sp>
      <p:sp>
        <p:nvSpPr>
          <p:cNvPr id="3" name="Footer Placeholder 2">
            <a:extLst>
              <a:ext uri="{FF2B5EF4-FFF2-40B4-BE49-F238E27FC236}">
                <a16:creationId xmlns:a16="http://schemas.microsoft.com/office/drawing/2014/main" id="{9E9EE2ED-F803-0903-49F9-07D12DD774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55CF84-B4C1-BFED-0C4C-603CB558D210}"/>
              </a:ext>
            </a:extLst>
          </p:cNvPr>
          <p:cNvSpPr>
            <a:spLocks noGrp="1"/>
          </p:cNvSpPr>
          <p:nvPr>
            <p:ph type="sldNum" sz="quarter" idx="12"/>
          </p:nvPr>
        </p:nvSpPr>
        <p:spPr/>
        <p:txBody>
          <a:bodyPr/>
          <a:lstStyle/>
          <a:p>
            <a:fld id="{39B926B2-B146-1A49-A11E-1D45F49F6BEF}" type="slidenum">
              <a:rPr lang="en-US" smtClean="0"/>
              <a:t>‹#›</a:t>
            </a:fld>
            <a:endParaRPr lang="en-US"/>
          </a:p>
        </p:txBody>
      </p:sp>
    </p:spTree>
    <p:extLst>
      <p:ext uri="{BB962C8B-B14F-4D97-AF65-F5344CB8AC3E}">
        <p14:creationId xmlns:p14="http://schemas.microsoft.com/office/powerpoint/2010/main" val="4068362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B88F5-EDD6-6525-1AAA-086B36DEAE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EC51113-D051-D916-1DBD-94A441E468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991D9FE-DC46-2C40-37E2-FC92A3727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863B26A-5BA3-3458-98CD-4A97CFB555DB}"/>
              </a:ext>
            </a:extLst>
          </p:cNvPr>
          <p:cNvSpPr>
            <a:spLocks noGrp="1"/>
          </p:cNvSpPr>
          <p:nvPr>
            <p:ph type="dt" sz="half" idx="10"/>
          </p:nvPr>
        </p:nvSpPr>
        <p:spPr/>
        <p:txBody>
          <a:bodyPr/>
          <a:lstStyle/>
          <a:p>
            <a:fld id="{20A2B72E-9F63-C342-B1DC-2673F0993338}" type="datetimeFigureOut">
              <a:rPr lang="en-US" smtClean="0"/>
              <a:t>11/19/25</a:t>
            </a:fld>
            <a:endParaRPr lang="en-US"/>
          </a:p>
        </p:txBody>
      </p:sp>
      <p:sp>
        <p:nvSpPr>
          <p:cNvPr id="6" name="Footer Placeholder 5">
            <a:extLst>
              <a:ext uri="{FF2B5EF4-FFF2-40B4-BE49-F238E27FC236}">
                <a16:creationId xmlns:a16="http://schemas.microsoft.com/office/drawing/2014/main" id="{55ED31F3-C136-D1A9-3D80-5E12B976F8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D1A19D-354A-90FC-6280-4CB0944BF7EE}"/>
              </a:ext>
            </a:extLst>
          </p:cNvPr>
          <p:cNvSpPr>
            <a:spLocks noGrp="1"/>
          </p:cNvSpPr>
          <p:nvPr>
            <p:ph type="sldNum" sz="quarter" idx="12"/>
          </p:nvPr>
        </p:nvSpPr>
        <p:spPr/>
        <p:txBody>
          <a:bodyPr/>
          <a:lstStyle/>
          <a:p>
            <a:fld id="{39B926B2-B146-1A49-A11E-1D45F49F6BEF}" type="slidenum">
              <a:rPr lang="en-US" smtClean="0"/>
              <a:t>‹#›</a:t>
            </a:fld>
            <a:endParaRPr lang="en-US"/>
          </a:p>
        </p:txBody>
      </p:sp>
    </p:spTree>
    <p:extLst>
      <p:ext uri="{BB962C8B-B14F-4D97-AF65-F5344CB8AC3E}">
        <p14:creationId xmlns:p14="http://schemas.microsoft.com/office/powerpoint/2010/main" val="3984550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F506-6FB1-57A1-0F61-59C649A96FA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5561F9B-DBD5-8883-532E-AB4B94779A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BE4136-8AC6-D96D-A61D-8DA533A10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E72E25-387C-E393-1BEA-0A473271C669}"/>
              </a:ext>
            </a:extLst>
          </p:cNvPr>
          <p:cNvSpPr>
            <a:spLocks noGrp="1"/>
          </p:cNvSpPr>
          <p:nvPr>
            <p:ph type="dt" sz="half" idx="10"/>
          </p:nvPr>
        </p:nvSpPr>
        <p:spPr/>
        <p:txBody>
          <a:bodyPr/>
          <a:lstStyle/>
          <a:p>
            <a:fld id="{20A2B72E-9F63-C342-B1DC-2673F0993338}" type="datetimeFigureOut">
              <a:rPr lang="en-US" smtClean="0"/>
              <a:t>11/19/25</a:t>
            </a:fld>
            <a:endParaRPr lang="en-US"/>
          </a:p>
        </p:txBody>
      </p:sp>
      <p:sp>
        <p:nvSpPr>
          <p:cNvPr id="6" name="Footer Placeholder 5">
            <a:extLst>
              <a:ext uri="{FF2B5EF4-FFF2-40B4-BE49-F238E27FC236}">
                <a16:creationId xmlns:a16="http://schemas.microsoft.com/office/drawing/2014/main" id="{F143C017-5C40-8D34-49D4-B20EA0887B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8BE876-70FB-6C64-1828-1B4862093D89}"/>
              </a:ext>
            </a:extLst>
          </p:cNvPr>
          <p:cNvSpPr>
            <a:spLocks noGrp="1"/>
          </p:cNvSpPr>
          <p:nvPr>
            <p:ph type="sldNum" sz="quarter" idx="12"/>
          </p:nvPr>
        </p:nvSpPr>
        <p:spPr/>
        <p:txBody>
          <a:bodyPr/>
          <a:lstStyle/>
          <a:p>
            <a:fld id="{39B926B2-B146-1A49-A11E-1D45F49F6BEF}" type="slidenum">
              <a:rPr lang="en-US" smtClean="0"/>
              <a:t>‹#›</a:t>
            </a:fld>
            <a:endParaRPr lang="en-US"/>
          </a:p>
        </p:txBody>
      </p:sp>
    </p:spTree>
    <p:extLst>
      <p:ext uri="{BB962C8B-B14F-4D97-AF65-F5344CB8AC3E}">
        <p14:creationId xmlns:p14="http://schemas.microsoft.com/office/powerpoint/2010/main" val="3686874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8E1F89-F1A9-FF35-EBA7-14E4BAE8A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2AEA8AA-BF6A-B16F-4F0F-35AB565CCA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02514C-D09A-5B67-4924-84DDFC041D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A2B72E-9F63-C342-B1DC-2673F0993338}" type="datetimeFigureOut">
              <a:rPr lang="en-US" smtClean="0"/>
              <a:t>11/19/25</a:t>
            </a:fld>
            <a:endParaRPr lang="en-US"/>
          </a:p>
        </p:txBody>
      </p:sp>
      <p:sp>
        <p:nvSpPr>
          <p:cNvPr id="5" name="Footer Placeholder 4">
            <a:extLst>
              <a:ext uri="{FF2B5EF4-FFF2-40B4-BE49-F238E27FC236}">
                <a16:creationId xmlns:a16="http://schemas.microsoft.com/office/drawing/2014/main" id="{75EEFBFF-1544-2A4D-9B71-5FC314E870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BE1F28-F7DA-6928-3491-435FB6CDB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B926B2-B146-1A49-A11E-1D45F49F6BEF}" type="slidenum">
              <a:rPr lang="en-US" smtClean="0"/>
              <a:t>‹#›</a:t>
            </a:fld>
            <a:endParaRPr lang="en-US"/>
          </a:p>
        </p:txBody>
      </p:sp>
    </p:spTree>
    <p:extLst>
      <p:ext uri="{BB962C8B-B14F-4D97-AF65-F5344CB8AC3E}">
        <p14:creationId xmlns:p14="http://schemas.microsoft.com/office/powerpoint/2010/main" val="3869282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geeksforgeeks.org/deep-learning/loss-functions-in-deep-learning/"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6BE9-AC5C-072F-5150-65664C228839}"/>
              </a:ext>
            </a:extLst>
          </p:cNvPr>
          <p:cNvSpPr>
            <a:spLocks noGrp="1"/>
          </p:cNvSpPr>
          <p:nvPr>
            <p:ph type="ctrTitle"/>
          </p:nvPr>
        </p:nvSpPr>
        <p:spPr/>
        <p:txBody>
          <a:bodyPr/>
          <a:lstStyle/>
          <a:p>
            <a:r>
              <a:rPr lang="en-US" dirty="0"/>
              <a:t>Unit-4</a:t>
            </a:r>
          </a:p>
        </p:txBody>
      </p:sp>
      <p:sp>
        <p:nvSpPr>
          <p:cNvPr id="3" name="Subtitle 2">
            <a:extLst>
              <a:ext uri="{FF2B5EF4-FFF2-40B4-BE49-F238E27FC236}">
                <a16:creationId xmlns:a16="http://schemas.microsoft.com/office/drawing/2014/main" id="{6F6F656B-136A-F3FE-A268-6B763060ACD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16429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2C79D-AC9C-0AC9-A79B-7DCE31040280}"/>
              </a:ext>
            </a:extLst>
          </p:cNvPr>
          <p:cNvSpPr>
            <a:spLocks noGrp="1"/>
          </p:cNvSpPr>
          <p:nvPr>
            <p:ph type="title"/>
          </p:nvPr>
        </p:nvSpPr>
        <p:spPr/>
        <p:txBody>
          <a:bodyPr/>
          <a:lstStyle/>
          <a:p>
            <a:r>
              <a:rPr lang="en-US" dirty="0"/>
              <a:t>Find predictions using Decision tree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968758-1585-2924-9C96-8DE8FAF8DD24}"/>
                  </a:ext>
                </a:extLst>
              </p:cNvPr>
              <p:cNvSpPr>
                <a:spLocks noGrp="1"/>
              </p:cNvSpPr>
              <p:nvPr>
                <p:ph idx="1"/>
              </p:nvPr>
            </p:nvSpPr>
            <p:spPr>
              <a:xfrm>
                <a:off x="838200" y="1394847"/>
                <a:ext cx="10515600" cy="4782116"/>
              </a:xfrm>
            </p:spPr>
            <p:txBody>
              <a:bodyPr/>
              <a:lstStyle/>
              <a:p>
                <a:pPr marL="0" indent="0">
                  <a:buNone/>
                </a:pPr>
                <a:r>
                  <a:rPr lang="en-US" b="1" dirty="0"/>
                  <a:t>Step1:</a:t>
                </a:r>
              </a:p>
              <a:p>
                <a:pPr marL="0" indent="0">
                  <a:buNone/>
                </a:pPr>
                <a:r>
                  <a:rPr lang="en-US" b="1" u="sng" dirty="0"/>
                  <a:t>Calculate Entropy(S) of the dataset(target= ‘play tennis’)</a:t>
                </a:r>
              </a:p>
              <a:p>
                <a:pPr marL="457200" lvl="1" indent="0">
                  <a:buNone/>
                </a:pPr>
                <a:r>
                  <a:rPr lang="en-IN" dirty="0"/>
                  <a:t>We have:</a:t>
                </a:r>
              </a:p>
              <a:p>
                <a:pPr lvl="1"/>
                <a:r>
                  <a:rPr lang="en-IN" b="1" dirty="0"/>
                  <a:t>6</a:t>
                </a:r>
                <a:r>
                  <a:rPr lang="en-IN" dirty="0"/>
                  <a:t> </a:t>
                </a:r>
                <a:r>
                  <a:rPr lang="en-IN" b="1" dirty="0"/>
                  <a:t>Yes</a:t>
                </a:r>
                <a:endParaRPr lang="en-IN" dirty="0"/>
              </a:p>
              <a:p>
                <a:pPr lvl="1"/>
                <a:r>
                  <a:rPr lang="en-IN" b="1" dirty="0"/>
                  <a:t>4</a:t>
                </a:r>
                <a:r>
                  <a:rPr lang="en-IN" dirty="0"/>
                  <a:t> </a:t>
                </a:r>
                <a:r>
                  <a:rPr lang="en-IN" b="1" dirty="0"/>
                  <a:t>No</a:t>
                </a:r>
                <a:endParaRPr lang="en-IN" dirty="0"/>
              </a:p>
              <a:p>
                <a:pPr marL="0" indent="0">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𝐸𝑛𝑡𝑟𝑜𝑝𝑦</m:t>
                      </m:r>
                      <m:d>
                        <m:dPr>
                          <m:ctrlPr>
                            <a:rPr lang="ar-AE" i="1">
                              <a:latin typeface="Cambria Math" panose="02040503050406030204" pitchFamily="18" charset="0"/>
                            </a:rPr>
                          </m:ctrlPr>
                        </m:dPr>
                        <m:e>
                          <m:r>
                            <a:rPr lang="ar-AE" i="1">
                              <a:latin typeface="Cambria Math" panose="02040503050406030204" pitchFamily="18" charset="0"/>
                            </a:rPr>
                            <m:t>𝑆</m:t>
                          </m:r>
                        </m:e>
                      </m:d>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𝑦𝑒𝑠</m:t>
                          </m:r>
                        </m:sub>
                      </m:sSub>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a:latin typeface="Cambria Math" panose="02040503050406030204" pitchFamily="18" charset="0"/>
                            </a:rPr>
                            <m:t>2</m:t>
                          </m:r>
                        </m:sub>
                      </m:sSub>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𝑦𝑒𝑠</m:t>
                              </m:r>
                            </m:sub>
                          </m:sSub>
                        </m:e>
                      </m:d>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𝑛𝑜</m:t>
                          </m:r>
                        </m:sub>
                      </m:sSub>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a:latin typeface="Cambria Math" panose="02040503050406030204" pitchFamily="18" charset="0"/>
                            </a:rPr>
                            <m:t>2</m:t>
                          </m:r>
                        </m:sub>
                      </m:sSub>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𝑛𝑜</m:t>
                              </m:r>
                            </m:sub>
                          </m:sSub>
                        </m:e>
                      </m:d>
                    </m:oMath>
                  </m:oMathPara>
                </a14:m>
                <a:endParaRPr lang="ar-AE" dirty="0"/>
              </a:p>
              <a:p>
                <a:pPr marL="0" indent="0">
                  <a:buNone/>
                </a:pPr>
                <a14:m>
                  <m:oMathPara xmlns:m="http://schemas.openxmlformats.org/officeDocument/2006/math">
                    <m:oMathParaPr>
                      <m:jc m:val="centerGroup"/>
                    </m:oMathParaPr>
                    <m:oMath xmlns:m="http://schemas.openxmlformats.org/officeDocument/2006/math">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6</m:t>
                          </m:r>
                        </m:num>
                        <m:den>
                          <m:r>
                            <a:rPr lang="ar-AE">
                              <a:latin typeface="Cambria Math" panose="02040503050406030204" pitchFamily="18" charset="0"/>
                            </a:rPr>
                            <m:t>10</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6</m:t>
                              </m:r>
                            </m:num>
                            <m:den>
                              <m:r>
                                <a:rPr lang="ar-AE">
                                  <a:latin typeface="Cambria Math" panose="02040503050406030204" pitchFamily="18" charset="0"/>
                                </a:rPr>
                                <m:t>10</m:t>
                              </m:r>
                            </m:den>
                          </m:f>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4</m:t>
                          </m:r>
                        </m:num>
                        <m:den>
                          <m:r>
                            <a:rPr lang="ar-AE">
                              <a:latin typeface="Cambria Math" panose="02040503050406030204" pitchFamily="18" charset="0"/>
                            </a:rPr>
                            <m:t>10</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4</m:t>
                              </m:r>
                            </m:num>
                            <m:den>
                              <m:r>
                                <a:rPr lang="ar-AE">
                                  <a:latin typeface="Cambria Math" panose="02040503050406030204" pitchFamily="18" charset="0"/>
                                </a:rPr>
                                <m:t>10</m:t>
                              </m:r>
                            </m:den>
                          </m:f>
                        </m:e>
                      </m:d>
                    </m:oMath>
                  </m:oMathPara>
                </a14:m>
                <a:endParaRPr lang="ar-AE" dirty="0"/>
              </a:p>
              <a:p>
                <a:pPr marL="0" indent="0">
                  <a:buNone/>
                </a:pPr>
                <a14:m>
                  <m:oMathPara xmlns:m="http://schemas.openxmlformats.org/officeDocument/2006/math">
                    <m:oMathParaPr>
                      <m:jc m:val="centerGroup"/>
                    </m:oMathParaPr>
                    <m:oMath xmlns:m="http://schemas.openxmlformats.org/officeDocument/2006/math">
                      <m:r>
                        <a:rPr lang="ar-AE">
                          <a:latin typeface="Cambria Math" panose="02040503050406030204" pitchFamily="18" charset="0"/>
                        </a:rPr>
                        <m:t>=−</m:t>
                      </m:r>
                      <m:d>
                        <m:dPr>
                          <m:ctrlPr>
                            <a:rPr lang="ar-AE" i="1">
                              <a:latin typeface="Cambria Math" panose="02040503050406030204" pitchFamily="18" charset="0"/>
                            </a:rPr>
                          </m:ctrlPr>
                        </m:dPr>
                        <m:e>
                          <m:r>
                            <a:rPr lang="ar-AE">
                              <a:latin typeface="Cambria Math" panose="02040503050406030204" pitchFamily="18" charset="0"/>
                            </a:rPr>
                            <m:t>0.6</m:t>
                          </m:r>
                        </m:e>
                      </m:d>
                      <m:d>
                        <m:dPr>
                          <m:ctrlPr>
                            <a:rPr lang="ar-AE" i="1">
                              <a:latin typeface="Cambria Math" panose="02040503050406030204" pitchFamily="18" charset="0"/>
                            </a:rPr>
                          </m:ctrlPr>
                        </m:dPr>
                        <m:e>
                          <m:r>
                            <a:rPr lang="ar-AE">
                              <a:latin typeface="Cambria Math" panose="02040503050406030204" pitchFamily="18" charset="0"/>
                            </a:rPr>
                            <m:t>−0.737</m:t>
                          </m:r>
                        </m:e>
                      </m:d>
                      <m:r>
                        <a:rPr lang="ar-AE">
                          <a:latin typeface="Cambria Math" panose="02040503050406030204" pitchFamily="18" charset="0"/>
                        </a:rPr>
                        <m:t>−</m:t>
                      </m:r>
                      <m:d>
                        <m:dPr>
                          <m:ctrlPr>
                            <a:rPr lang="ar-AE" i="1">
                              <a:latin typeface="Cambria Math" panose="02040503050406030204" pitchFamily="18" charset="0"/>
                            </a:rPr>
                          </m:ctrlPr>
                        </m:dPr>
                        <m:e>
                          <m:r>
                            <a:rPr lang="ar-AE">
                              <a:latin typeface="Cambria Math" panose="02040503050406030204" pitchFamily="18" charset="0"/>
                            </a:rPr>
                            <m:t>0.4</m:t>
                          </m:r>
                        </m:e>
                      </m:d>
                      <m:d>
                        <m:dPr>
                          <m:ctrlPr>
                            <a:rPr lang="ar-AE" i="1">
                              <a:latin typeface="Cambria Math" panose="02040503050406030204" pitchFamily="18" charset="0"/>
                            </a:rPr>
                          </m:ctrlPr>
                        </m:dPr>
                        <m:e>
                          <m:r>
                            <a:rPr lang="ar-AE">
                              <a:latin typeface="Cambria Math" panose="02040503050406030204" pitchFamily="18" charset="0"/>
                            </a:rPr>
                            <m:t>−1.322</m:t>
                          </m:r>
                        </m:e>
                      </m:d>
                      <m:r>
                        <a:rPr lang="ar-AE">
                          <a:latin typeface="Cambria Math" panose="02040503050406030204" pitchFamily="18" charset="0"/>
                        </a:rPr>
                        <m:t>=0.971</m:t>
                      </m:r>
                    </m:oMath>
                  </m:oMathPara>
                </a14:m>
                <a:endParaRPr lang="en-US" dirty="0"/>
              </a:p>
              <a:p>
                <a:pPr marL="0" indent="0">
                  <a:buNone/>
                </a:pPr>
                <a:r>
                  <a:rPr lang="en-IN" dirty="0"/>
                  <a:t>This means our dataset is fairly mixed — not pure.</a:t>
                </a:r>
                <a:endParaRPr lang="ar-AE" dirty="0"/>
              </a:p>
              <a:p>
                <a:endParaRPr lang="en-US" dirty="0"/>
              </a:p>
            </p:txBody>
          </p:sp>
        </mc:Choice>
        <mc:Fallback xmlns="">
          <p:sp>
            <p:nvSpPr>
              <p:cNvPr id="3" name="Content Placeholder 2">
                <a:extLst>
                  <a:ext uri="{FF2B5EF4-FFF2-40B4-BE49-F238E27FC236}">
                    <a16:creationId xmlns:a16="http://schemas.microsoft.com/office/drawing/2014/main" id="{F3968758-1585-2924-9C96-8DE8FAF8DD24}"/>
                  </a:ext>
                </a:extLst>
              </p:cNvPr>
              <p:cNvSpPr>
                <a:spLocks noGrp="1" noRot="1" noChangeAspect="1" noMove="1" noResize="1" noEditPoints="1" noAdjustHandles="1" noChangeArrowheads="1" noChangeShapeType="1" noTextEdit="1"/>
              </p:cNvSpPr>
              <p:nvPr>
                <p:ph idx="1"/>
              </p:nvPr>
            </p:nvSpPr>
            <p:spPr>
              <a:xfrm>
                <a:off x="838200" y="1394847"/>
                <a:ext cx="10515600" cy="4782116"/>
              </a:xfrm>
              <a:blipFill>
                <a:blip r:embed="rId2"/>
                <a:stretch>
                  <a:fillRect l="-1206" t="-2116"/>
                </a:stretch>
              </a:blipFill>
            </p:spPr>
            <p:txBody>
              <a:bodyPr/>
              <a:lstStyle/>
              <a:p>
                <a:r>
                  <a:rPr lang="en-US">
                    <a:noFill/>
                  </a:rPr>
                  <a:t> </a:t>
                </a:r>
              </a:p>
            </p:txBody>
          </p:sp>
        </mc:Fallback>
      </mc:AlternateContent>
    </p:spTree>
    <p:extLst>
      <p:ext uri="{BB962C8B-B14F-4D97-AF65-F5344CB8AC3E}">
        <p14:creationId xmlns:p14="http://schemas.microsoft.com/office/powerpoint/2010/main" val="610564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4A8B82-8AAE-0A45-7EC7-6863788FE477}"/>
                  </a:ext>
                </a:extLst>
              </p:cNvPr>
              <p:cNvSpPr>
                <a:spLocks noGrp="1"/>
              </p:cNvSpPr>
              <p:nvPr>
                <p:ph idx="1"/>
              </p:nvPr>
            </p:nvSpPr>
            <p:spPr>
              <a:xfrm>
                <a:off x="573437" y="185979"/>
                <a:ext cx="10780363" cy="6478291"/>
              </a:xfrm>
            </p:spPr>
            <p:txBody>
              <a:bodyPr>
                <a:normAutofit fontScale="77500" lnSpcReduction="20000"/>
              </a:bodyPr>
              <a:lstStyle/>
              <a:p>
                <a:pPr marL="0" indent="0">
                  <a:buNone/>
                </a:pPr>
                <a:r>
                  <a:rPr lang="en-IN" b="1" dirty="0"/>
                  <a:t>Step2: </a:t>
                </a:r>
                <a:r>
                  <a:rPr lang="en-IN" b="1" u="sng" dirty="0"/>
                  <a:t>Calculate Information Gain for Each Attribute</a:t>
                </a:r>
              </a:p>
              <a:p>
                <a:pPr marL="514350" indent="-514350">
                  <a:buFont typeface="+mj-lt"/>
                  <a:buAutoNum type="alphaLcParenR"/>
                </a:pPr>
                <a:r>
                  <a:rPr lang="en-IN" dirty="0"/>
                  <a:t>Pick any Attribute: start with </a:t>
                </a:r>
                <a:r>
                  <a:rPr lang="en-IN" b="1" dirty="0"/>
                  <a:t>outlook</a:t>
                </a:r>
              </a:p>
              <a:p>
                <a:pPr marL="514350" indent="-514350">
                  <a:buFont typeface="+mj-lt"/>
                  <a:buAutoNum type="alphaLcParenR"/>
                </a:pPr>
                <a:r>
                  <a:rPr lang="en-IN" dirty="0"/>
                  <a:t>It has 3 values: </a:t>
                </a:r>
                <a:r>
                  <a:rPr lang="en-IN" b="1" dirty="0"/>
                  <a:t>Sunny</a:t>
                </a:r>
                <a:r>
                  <a:rPr lang="en-IN" dirty="0"/>
                  <a:t>, </a:t>
                </a:r>
                <a:r>
                  <a:rPr lang="en-IN" b="1" dirty="0"/>
                  <a:t>Overcast</a:t>
                </a:r>
                <a:r>
                  <a:rPr lang="en-IN" dirty="0"/>
                  <a:t> and </a:t>
                </a:r>
                <a:r>
                  <a:rPr lang="en-IN" b="1" dirty="0"/>
                  <a:t>Rainy</a:t>
                </a:r>
              </a:p>
              <a:p>
                <a:pPr marL="0" indent="0">
                  <a:buNone/>
                </a:pPr>
                <a:endParaRPr lang="en-IN" b="1" dirty="0"/>
              </a:p>
              <a:p>
                <a:pPr marL="0" indent="0">
                  <a:buNone/>
                </a:pPr>
                <a:endParaRPr lang="en-IN" b="1" dirty="0"/>
              </a:p>
              <a:p>
                <a:pPr marL="514350" indent="-514350">
                  <a:buFont typeface="+mj-lt"/>
                  <a:buAutoNum type="arabicPeriod"/>
                </a:pPr>
                <a:endParaRPr lang="en-IN" dirty="0"/>
              </a:p>
              <a:p>
                <a:pPr marL="514350" indent="-514350">
                  <a:buFont typeface="+mj-lt"/>
                  <a:buAutoNum type="arabicPeriod"/>
                </a:pPr>
                <a:endParaRPr lang="en-IN" dirty="0"/>
              </a:p>
              <a:p>
                <a:pPr marL="514350" indent="-514350">
                  <a:buFont typeface="+mj-lt"/>
                  <a:buAutoNum type="arabicPeriod"/>
                </a:pPr>
                <a:endParaRPr lang="en-IN" dirty="0"/>
              </a:p>
              <a:p>
                <a:pPr marL="0" indent="0">
                  <a:buNone/>
                </a:pPr>
                <a:endParaRPr lang="en-IN" dirty="0"/>
              </a:p>
              <a:p>
                <a:pPr marL="0" indent="0">
                  <a:buNone/>
                </a:pPr>
                <a:r>
                  <a:rPr lang="en-IN" dirty="0"/>
                  <a:t>c) Find Entropy(Sunny), Entropy(Overcast), Entropy(Rainy)</a:t>
                </a:r>
              </a:p>
              <a:p>
                <a:r>
                  <a:rPr lang="en-IN" b="1" dirty="0"/>
                  <a:t>Entropy(Sunny)</a:t>
                </a:r>
              </a:p>
              <a:p>
                <a:pPr marL="0" indent="0">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𝐸𝑛𝑡𝑟𝑜𝑝𝑦</m:t>
                      </m:r>
                      <m:d>
                        <m:dPr>
                          <m:ctrlPr>
                            <a:rPr lang="ar-AE" i="1">
                              <a:latin typeface="Cambria Math" panose="02040503050406030204" pitchFamily="18" charset="0"/>
                            </a:rPr>
                          </m:ctrlPr>
                        </m:dPr>
                        <m:e>
                          <m:r>
                            <a:rPr lang="ar-AE" i="1">
                              <a:latin typeface="Cambria Math" panose="02040503050406030204" pitchFamily="18" charset="0"/>
                            </a:rPr>
                            <m:t>𝑆𝑢𝑛𝑛𝑦</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4</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4</m:t>
                              </m:r>
                            </m:den>
                          </m:f>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3</m:t>
                          </m:r>
                        </m:num>
                        <m:den>
                          <m:r>
                            <a:rPr lang="ar-AE">
                              <a:latin typeface="Cambria Math" panose="02040503050406030204" pitchFamily="18" charset="0"/>
                            </a:rPr>
                            <m:t>4</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3</m:t>
                              </m:r>
                            </m:num>
                            <m:den>
                              <m:r>
                                <a:rPr lang="ar-AE">
                                  <a:latin typeface="Cambria Math" panose="02040503050406030204" pitchFamily="18" charset="0"/>
                                </a:rPr>
                                <m:t>4</m:t>
                              </m:r>
                            </m:den>
                          </m:f>
                        </m:e>
                      </m:d>
                    </m:oMath>
                  </m:oMathPara>
                </a14:m>
                <a:endParaRPr lang="ar-AE" dirty="0"/>
              </a:p>
              <a:p>
                <a:pPr marL="0" indent="0">
                  <a:buNone/>
                </a:pPr>
                <a14:m>
                  <m:oMathPara xmlns:m="http://schemas.openxmlformats.org/officeDocument/2006/math">
                    <m:oMathParaPr>
                      <m:jc m:val="centerGroup"/>
                    </m:oMathParaPr>
                    <m:oMath xmlns:m="http://schemas.openxmlformats.org/officeDocument/2006/math">
                      <m:r>
                        <a:rPr lang="ar-AE">
                          <a:latin typeface="Cambria Math" panose="02040503050406030204" pitchFamily="18" charset="0"/>
                        </a:rPr>
                        <m:t>=−0.25</m:t>
                      </m:r>
                      <m:d>
                        <m:dPr>
                          <m:ctrlPr>
                            <a:rPr lang="ar-AE" i="1">
                              <a:latin typeface="Cambria Math" panose="02040503050406030204" pitchFamily="18" charset="0"/>
                            </a:rPr>
                          </m:ctrlPr>
                        </m:dPr>
                        <m:e>
                          <m:r>
                            <a:rPr lang="ar-AE">
                              <a:latin typeface="Cambria Math" panose="02040503050406030204" pitchFamily="18" charset="0"/>
                            </a:rPr>
                            <m:t>−2</m:t>
                          </m:r>
                        </m:e>
                      </m:d>
                      <m:r>
                        <a:rPr lang="ar-AE">
                          <a:latin typeface="Cambria Math" panose="02040503050406030204" pitchFamily="18" charset="0"/>
                        </a:rPr>
                        <m:t>−0.75</m:t>
                      </m:r>
                      <m:d>
                        <m:dPr>
                          <m:ctrlPr>
                            <a:rPr lang="ar-AE" i="1">
                              <a:latin typeface="Cambria Math" panose="02040503050406030204" pitchFamily="18" charset="0"/>
                            </a:rPr>
                          </m:ctrlPr>
                        </m:dPr>
                        <m:e>
                          <m:r>
                            <a:rPr lang="ar-AE">
                              <a:latin typeface="Cambria Math" panose="02040503050406030204" pitchFamily="18" charset="0"/>
                            </a:rPr>
                            <m:t>−0.415</m:t>
                          </m:r>
                        </m:e>
                      </m:d>
                      <m:r>
                        <a:rPr lang="ar-AE">
                          <a:latin typeface="Cambria Math" panose="02040503050406030204" pitchFamily="18" charset="0"/>
                        </a:rPr>
                        <m:t>=0.811</m:t>
                      </m:r>
                    </m:oMath>
                  </m:oMathPara>
                </a14:m>
                <a:endParaRPr lang="en-IN" dirty="0"/>
              </a:p>
              <a:p>
                <a:pPr marL="0" indent="0">
                  <a:buNone/>
                </a:pPr>
                <a:r>
                  <a:rPr lang="en-IN" dirty="0"/>
                  <a:t>  Entropy(Sunny) = </a:t>
                </a:r>
                <a:r>
                  <a:rPr lang="en-IN" b="1" dirty="0"/>
                  <a:t>0.811</a:t>
                </a:r>
              </a:p>
              <a:p>
                <a:pPr marL="0" indent="0">
                  <a:buNone/>
                </a:pPr>
                <a:endParaRPr lang="en-IN" b="1" dirty="0"/>
              </a:p>
              <a:p>
                <a:r>
                  <a:rPr lang="en-IN" b="1" dirty="0"/>
                  <a:t>Entropy(Overcast) </a:t>
                </a:r>
              </a:p>
              <a:p>
                <a:pPr marL="0" indent="0">
                  <a:buNone/>
                </a:pPr>
                <a:r>
                  <a:rPr lang="en-IN" dirty="0"/>
                  <a:t>All are “Yes” → </a:t>
                </a:r>
                <a14:m>
                  <m:oMath xmlns:m="http://schemas.openxmlformats.org/officeDocument/2006/math">
                    <m:r>
                      <a:rPr lang="en-IN" i="1">
                        <a:latin typeface="Cambria Math" panose="02040503050406030204" pitchFamily="18" charset="0"/>
                      </a:rPr>
                      <m:t>𝐸𝑛𝑡𝑟𝑜𝑝𝑦</m:t>
                    </m:r>
                    <m:r>
                      <a:rPr lang="en-IN">
                        <a:latin typeface="Cambria Math" panose="02040503050406030204" pitchFamily="18" charset="0"/>
                      </a:rPr>
                      <m:t>=0</m:t>
                    </m:r>
                  </m:oMath>
                </a14:m>
                <a:endParaRPr lang="en-IN" b="1" dirty="0"/>
              </a:p>
              <a:p>
                <a:pPr marL="514350" indent="-514350">
                  <a:buFont typeface="+mj-lt"/>
                  <a:buAutoNum type="arabicPeriod"/>
                </a:pPr>
                <a:endParaRPr lang="en-IN"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E64A8B82-8AAE-0A45-7EC7-6863788FE477}"/>
                  </a:ext>
                </a:extLst>
              </p:cNvPr>
              <p:cNvSpPr>
                <a:spLocks noGrp="1" noRot="1" noChangeAspect="1" noMove="1" noResize="1" noEditPoints="1" noAdjustHandles="1" noChangeArrowheads="1" noChangeShapeType="1" noTextEdit="1"/>
              </p:cNvSpPr>
              <p:nvPr>
                <p:ph idx="1"/>
              </p:nvPr>
            </p:nvSpPr>
            <p:spPr>
              <a:xfrm>
                <a:off x="573437" y="185979"/>
                <a:ext cx="10780363" cy="6478291"/>
              </a:xfrm>
              <a:blipFill>
                <a:blip r:embed="rId2"/>
                <a:stretch>
                  <a:fillRect l="-824" t="-1957"/>
                </a:stretch>
              </a:blipFill>
            </p:spPr>
            <p:txBody>
              <a:bodyPr/>
              <a:lstStyle/>
              <a:p>
                <a:r>
                  <a:rPr lang="en-US">
                    <a:noFill/>
                  </a:rPr>
                  <a:t> </a:t>
                </a:r>
              </a:p>
            </p:txBody>
          </p:sp>
        </mc:Fallback>
      </mc:AlternateContent>
      <p:graphicFrame>
        <p:nvGraphicFramePr>
          <p:cNvPr id="2" name="Table 1">
            <a:extLst>
              <a:ext uri="{FF2B5EF4-FFF2-40B4-BE49-F238E27FC236}">
                <a16:creationId xmlns:a16="http://schemas.microsoft.com/office/drawing/2014/main" id="{8E65C5C0-07D5-1B3D-D328-C1CC48E0A65E}"/>
              </a:ext>
            </a:extLst>
          </p:cNvPr>
          <p:cNvGraphicFramePr>
            <a:graphicFrameLocks noGrp="1"/>
          </p:cNvGraphicFramePr>
          <p:nvPr>
            <p:extLst>
              <p:ext uri="{D42A27DB-BD31-4B8C-83A1-F6EECF244321}">
                <p14:modId xmlns:p14="http://schemas.microsoft.com/office/powerpoint/2010/main" val="1217979318"/>
              </p:ext>
            </p:extLst>
          </p:nvPr>
        </p:nvGraphicFramePr>
        <p:xfrm>
          <a:off x="838200" y="1592083"/>
          <a:ext cx="9778140" cy="1463040"/>
        </p:xfrm>
        <a:graphic>
          <a:graphicData uri="http://schemas.openxmlformats.org/drawingml/2006/table">
            <a:tbl>
              <a:tblPr/>
              <a:tblGrid>
                <a:gridCol w="2444535">
                  <a:extLst>
                    <a:ext uri="{9D8B030D-6E8A-4147-A177-3AD203B41FA5}">
                      <a16:colId xmlns:a16="http://schemas.microsoft.com/office/drawing/2014/main" val="3641394937"/>
                    </a:ext>
                  </a:extLst>
                </a:gridCol>
                <a:gridCol w="2444535">
                  <a:extLst>
                    <a:ext uri="{9D8B030D-6E8A-4147-A177-3AD203B41FA5}">
                      <a16:colId xmlns:a16="http://schemas.microsoft.com/office/drawing/2014/main" val="1858252879"/>
                    </a:ext>
                  </a:extLst>
                </a:gridCol>
                <a:gridCol w="2444535">
                  <a:extLst>
                    <a:ext uri="{9D8B030D-6E8A-4147-A177-3AD203B41FA5}">
                      <a16:colId xmlns:a16="http://schemas.microsoft.com/office/drawing/2014/main" val="1915203098"/>
                    </a:ext>
                  </a:extLst>
                </a:gridCol>
                <a:gridCol w="2444535">
                  <a:extLst>
                    <a:ext uri="{9D8B030D-6E8A-4147-A177-3AD203B41FA5}">
                      <a16:colId xmlns:a16="http://schemas.microsoft.com/office/drawing/2014/main" val="4054093516"/>
                    </a:ext>
                  </a:extLst>
                </a:gridCol>
              </a:tblGrid>
              <a:tr h="0">
                <a:tc>
                  <a:txBody>
                    <a:bodyPr/>
                    <a:lstStyle/>
                    <a:p>
                      <a:pPr>
                        <a:buNone/>
                      </a:pPr>
                      <a:r>
                        <a:rPr lang="en-IN"/>
                        <a:t>Outlook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4909368"/>
                  </a:ext>
                </a:extLst>
              </a:tr>
              <a:tr h="0">
                <a:tc>
                  <a:txBody>
                    <a:bodyPr/>
                    <a:lstStyle/>
                    <a:p>
                      <a:pPr>
                        <a:buNone/>
                      </a:pPr>
                      <a:r>
                        <a:rPr lang="en-IN" dirty="0"/>
                        <a:t>Sunny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506638"/>
                  </a:ext>
                </a:extLst>
              </a:tr>
              <a:tr h="0">
                <a:tc>
                  <a:txBody>
                    <a:bodyPr/>
                    <a:lstStyle/>
                    <a:p>
                      <a:pPr>
                        <a:buNone/>
                      </a:pPr>
                      <a:r>
                        <a:rPr lang="en-IN"/>
                        <a:t>Overcast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0198635"/>
                  </a:ext>
                </a:extLst>
              </a:tr>
              <a:tr h="0">
                <a:tc>
                  <a:txBody>
                    <a:bodyPr/>
                    <a:lstStyle/>
                    <a:p>
                      <a:pPr>
                        <a:buNone/>
                      </a:pPr>
                      <a:r>
                        <a:rPr lang="en-IN" dirty="0"/>
                        <a:t>Rain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9217934"/>
                  </a:ext>
                </a:extLst>
              </a:tr>
            </a:tbl>
          </a:graphicData>
        </a:graphic>
      </p:graphicFrame>
      <p:sp>
        <p:nvSpPr>
          <p:cNvPr id="4" name="Rectangle 1">
            <a:extLst>
              <a:ext uri="{FF2B5EF4-FFF2-40B4-BE49-F238E27FC236}">
                <a16:creationId xmlns:a16="http://schemas.microsoft.com/office/drawing/2014/main" id="{E65BF886-3ACC-6E0F-AE1E-E8A93F86CC77}"/>
              </a:ext>
            </a:extLst>
          </p:cNvPr>
          <p:cNvSpPr>
            <a:spLocks noChangeArrowheads="1"/>
          </p:cNvSpPr>
          <p:nvPr/>
        </p:nvSpPr>
        <p:spPr bwMode="auto">
          <a:xfrm>
            <a:off x="838200" y="136348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rPr>
              <a:t>Attribute 1: Outlook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7155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0F2384-70F8-63CB-1442-9F97312ECA35}"/>
                  </a:ext>
                </a:extLst>
              </p:cNvPr>
              <p:cNvSpPr>
                <a:spLocks noGrp="1"/>
              </p:cNvSpPr>
              <p:nvPr>
                <p:ph idx="1"/>
              </p:nvPr>
            </p:nvSpPr>
            <p:spPr>
              <a:xfrm>
                <a:off x="838200" y="371959"/>
                <a:ext cx="10515600" cy="5805004"/>
              </a:xfrm>
            </p:spPr>
            <p:txBody>
              <a:bodyPr/>
              <a:lstStyle/>
              <a:p>
                <a:r>
                  <a:rPr lang="en-IN" b="1" dirty="0"/>
                  <a:t>Entropy(Rain)</a:t>
                </a:r>
              </a:p>
              <a:p>
                <a14:m>
                  <m:oMath xmlns:m="http://schemas.openxmlformats.org/officeDocument/2006/math">
                    <m:r>
                      <a:rPr lang="en-IN" b="1">
                        <a:latin typeface="Cambria Math" panose="02040503050406030204" pitchFamily="18" charset="0"/>
                      </a:rPr>
                      <m:t>𝐸𝑛𝑡𝑟𝑜𝑝𝑦</m:t>
                    </m:r>
                    <m:d>
                      <m:dPr>
                        <m:ctrlPr>
                          <a:rPr lang="ar-AE" b="1" i="1">
                            <a:latin typeface="Cambria Math" panose="02040503050406030204" pitchFamily="18" charset="0"/>
                          </a:rPr>
                        </m:ctrlPr>
                      </m:dPr>
                      <m:e>
                        <m:r>
                          <a:rPr lang="ar-AE" b="1">
                            <a:latin typeface="Cambria Math" panose="02040503050406030204" pitchFamily="18" charset="0"/>
                          </a:rPr>
                          <m:t>𝑅𝑎𝑖𝑛</m:t>
                        </m:r>
                      </m:e>
                    </m:d>
                    <m:r>
                      <a:rPr lang="ar-AE" b="1">
                        <a:latin typeface="Cambria Math" panose="02040503050406030204" pitchFamily="18" charset="0"/>
                      </a:rPr>
                      <m:t>=−</m:t>
                    </m:r>
                    <m:f>
                      <m:fPr>
                        <m:ctrlPr>
                          <a:rPr lang="ar-AE" b="1" i="1">
                            <a:latin typeface="Cambria Math" panose="02040503050406030204" pitchFamily="18" charset="0"/>
                          </a:rPr>
                        </m:ctrlPr>
                      </m:fPr>
                      <m:num>
                        <m:r>
                          <a:rPr lang="ar-AE" b="1">
                            <a:latin typeface="Cambria Math" panose="02040503050406030204" pitchFamily="18" charset="0"/>
                          </a:rPr>
                          <m:t>3</m:t>
                        </m:r>
                      </m:num>
                      <m:den>
                        <m:r>
                          <a:rPr lang="ar-AE" b="1">
                            <a:latin typeface="Cambria Math" panose="02040503050406030204" pitchFamily="18" charset="0"/>
                          </a:rPr>
                          <m:t>4</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b="0">
                            <a:latin typeface="Cambria Math" panose="02040503050406030204" pitchFamily="18" charset="0"/>
                          </a:rPr>
                          <m:t>2</m:t>
                        </m:r>
                      </m:sub>
                    </m:sSub>
                    <m:d>
                      <m:dPr>
                        <m:ctrlPr>
                          <a:rPr lang="ar-AE" b="1" i="1">
                            <a:latin typeface="Cambria Math" panose="02040503050406030204" pitchFamily="18" charset="0"/>
                          </a:rPr>
                        </m:ctrlPr>
                      </m:dPr>
                      <m:e>
                        <m:f>
                          <m:fPr>
                            <m:ctrlPr>
                              <a:rPr lang="ar-AE" b="1" i="1">
                                <a:latin typeface="Cambria Math" panose="02040503050406030204" pitchFamily="18" charset="0"/>
                              </a:rPr>
                            </m:ctrlPr>
                          </m:fPr>
                          <m:num>
                            <m:r>
                              <a:rPr lang="ar-AE" b="1">
                                <a:latin typeface="Cambria Math" panose="02040503050406030204" pitchFamily="18" charset="0"/>
                              </a:rPr>
                              <m:t>3</m:t>
                            </m:r>
                          </m:num>
                          <m:den>
                            <m:r>
                              <a:rPr lang="ar-AE" b="1">
                                <a:latin typeface="Cambria Math" panose="02040503050406030204" pitchFamily="18" charset="0"/>
                              </a:rPr>
                              <m:t>4</m:t>
                            </m:r>
                          </m:den>
                        </m:f>
                      </m:e>
                    </m:d>
                    <m:r>
                      <a:rPr lang="ar-AE" b="1">
                        <a:latin typeface="Cambria Math" panose="02040503050406030204" pitchFamily="18" charset="0"/>
                      </a:rPr>
                      <m:t>−</m:t>
                    </m:r>
                    <m:f>
                      <m:fPr>
                        <m:ctrlPr>
                          <a:rPr lang="ar-AE" b="1" i="1">
                            <a:latin typeface="Cambria Math" panose="02040503050406030204" pitchFamily="18" charset="0"/>
                          </a:rPr>
                        </m:ctrlPr>
                      </m:fPr>
                      <m:num>
                        <m:r>
                          <a:rPr lang="ar-AE" b="1">
                            <a:latin typeface="Cambria Math" panose="02040503050406030204" pitchFamily="18" charset="0"/>
                          </a:rPr>
                          <m:t>1</m:t>
                        </m:r>
                      </m:num>
                      <m:den>
                        <m:r>
                          <a:rPr lang="ar-AE" b="1">
                            <a:latin typeface="Cambria Math" panose="02040503050406030204" pitchFamily="18" charset="0"/>
                          </a:rPr>
                          <m:t>4</m:t>
                        </m:r>
                      </m:den>
                    </m:f>
                    <m:sSub>
                      <m:sSubPr>
                        <m:ctrlPr>
                          <a:rPr lang="ar-AE" b="1" i="1">
                            <a:latin typeface="Cambria Math" panose="02040503050406030204" pitchFamily="18" charset="0"/>
                          </a:rPr>
                        </m:ctrlPr>
                      </m:sSubPr>
                      <m:e>
                        <m:r>
                          <a:rPr lang="en-US" b="0" i="1" smtClean="0">
                            <a:latin typeface="Cambria Math" panose="02040503050406030204" pitchFamily="18" charset="0"/>
                          </a:rPr>
                          <m:t>𝑙𝑜𝑔</m:t>
                        </m:r>
                      </m:e>
                      <m:sub>
                        <m:r>
                          <a:rPr lang="ar-AE" b="1">
                            <a:latin typeface="Cambria Math" panose="02040503050406030204" pitchFamily="18" charset="0"/>
                          </a:rPr>
                          <m:t>2</m:t>
                        </m:r>
                      </m:sub>
                    </m:sSub>
                    <m:d>
                      <m:dPr>
                        <m:ctrlPr>
                          <a:rPr lang="ar-AE" b="1" i="1">
                            <a:latin typeface="Cambria Math" panose="02040503050406030204" pitchFamily="18" charset="0"/>
                          </a:rPr>
                        </m:ctrlPr>
                      </m:dPr>
                      <m:e>
                        <m:f>
                          <m:fPr>
                            <m:ctrlPr>
                              <a:rPr lang="ar-AE" b="1" i="1">
                                <a:latin typeface="Cambria Math" panose="02040503050406030204" pitchFamily="18" charset="0"/>
                              </a:rPr>
                            </m:ctrlPr>
                          </m:fPr>
                          <m:num>
                            <m:r>
                              <a:rPr lang="ar-AE" b="1">
                                <a:latin typeface="Cambria Math" panose="02040503050406030204" pitchFamily="18" charset="0"/>
                              </a:rPr>
                              <m:t>1</m:t>
                            </m:r>
                          </m:num>
                          <m:den>
                            <m:r>
                              <a:rPr lang="ar-AE" b="1">
                                <a:latin typeface="Cambria Math" panose="02040503050406030204" pitchFamily="18" charset="0"/>
                              </a:rPr>
                              <m:t>4</m:t>
                            </m:r>
                          </m:den>
                        </m:f>
                      </m:e>
                    </m:d>
                    <m:r>
                      <a:rPr lang="ar-AE" b="1">
                        <a:latin typeface="Cambria Math" panose="02040503050406030204" pitchFamily="18" charset="0"/>
                      </a:rPr>
                      <m:t>=0.811</m:t>
                    </m:r>
                  </m:oMath>
                </a14:m>
                <a:endParaRPr lang="ar-AE" b="1" dirty="0"/>
              </a:p>
              <a:p>
                <a:pPr marL="0" indent="0">
                  <a:buNone/>
                </a:pPr>
                <a:r>
                  <a:rPr lang="en-IN" dirty="0"/>
                  <a:t>Entropy(Rain) = 0.811</a:t>
                </a:r>
              </a:p>
              <a:p>
                <a:pPr marL="0" indent="0">
                  <a:buNone/>
                </a:pPr>
                <a:r>
                  <a:rPr lang="en-IN" dirty="0"/>
                  <a:t>4. Find Weighted Average of Entropy(Outlook)</a:t>
                </a:r>
              </a:p>
              <a:p>
                <a:r>
                  <a:rPr lang="en-IN" b="1" dirty="0"/>
                  <a:t>Weighted Entropy for Outlook</a:t>
                </a:r>
              </a:p>
              <a:p>
                <a14:m>
                  <m:oMath xmlns:m="http://schemas.openxmlformats.org/officeDocument/2006/math">
                    <m:r>
                      <a:rPr lang="en-IN" i="1">
                        <a:latin typeface="Cambria Math" panose="02040503050406030204" pitchFamily="18" charset="0"/>
                      </a:rPr>
                      <m:t>𝐸</m:t>
                    </m:r>
                    <m:d>
                      <m:dPr>
                        <m:ctrlPr>
                          <a:rPr lang="ar-AE" i="1">
                            <a:latin typeface="Cambria Math" panose="02040503050406030204" pitchFamily="18" charset="0"/>
                          </a:rPr>
                        </m:ctrlPr>
                      </m:dPr>
                      <m:e>
                        <m:r>
                          <a:rPr lang="ar-AE" i="1">
                            <a:latin typeface="Cambria Math" panose="02040503050406030204" pitchFamily="18" charset="0"/>
                          </a:rPr>
                          <m:t>𝑂𝑢𝑡𝑙𝑜𝑜𝑘</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4</m:t>
                        </m:r>
                      </m:num>
                      <m:den>
                        <m:r>
                          <a:rPr lang="ar-AE">
                            <a:latin typeface="Cambria Math" panose="02040503050406030204" pitchFamily="18" charset="0"/>
                          </a:rPr>
                          <m:t>10</m:t>
                        </m:r>
                      </m:den>
                    </m:f>
                    <m:d>
                      <m:dPr>
                        <m:ctrlPr>
                          <a:rPr lang="ar-AE" i="1">
                            <a:latin typeface="Cambria Math" panose="02040503050406030204" pitchFamily="18" charset="0"/>
                          </a:rPr>
                        </m:ctrlPr>
                      </m:dPr>
                      <m:e>
                        <m:r>
                          <a:rPr lang="ar-AE">
                            <a:latin typeface="Cambria Math" panose="02040503050406030204" pitchFamily="18" charset="0"/>
                          </a:rPr>
                          <m:t>0.811</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2</m:t>
                        </m:r>
                      </m:num>
                      <m:den>
                        <m:r>
                          <a:rPr lang="ar-AE">
                            <a:latin typeface="Cambria Math" panose="02040503050406030204" pitchFamily="18" charset="0"/>
                          </a:rPr>
                          <m:t>10</m:t>
                        </m:r>
                      </m:den>
                    </m:f>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4</m:t>
                        </m:r>
                      </m:num>
                      <m:den>
                        <m:r>
                          <a:rPr lang="ar-AE">
                            <a:latin typeface="Cambria Math" panose="02040503050406030204" pitchFamily="18" charset="0"/>
                          </a:rPr>
                          <m:t>10</m:t>
                        </m:r>
                      </m:den>
                    </m:f>
                    <m:d>
                      <m:dPr>
                        <m:ctrlPr>
                          <a:rPr lang="ar-AE" i="1">
                            <a:latin typeface="Cambria Math" panose="02040503050406030204" pitchFamily="18" charset="0"/>
                          </a:rPr>
                        </m:ctrlPr>
                      </m:dPr>
                      <m:e>
                        <m:r>
                          <a:rPr lang="ar-AE">
                            <a:latin typeface="Cambria Math" panose="02040503050406030204" pitchFamily="18" charset="0"/>
                          </a:rPr>
                          <m:t>0.811</m:t>
                        </m:r>
                      </m:e>
                    </m:d>
                  </m:oMath>
                </a14:m>
                <a:endParaRPr lang="en-US" i="1" dirty="0">
                  <a:latin typeface="Cambria Math" panose="02040503050406030204" pitchFamily="18" charset="0"/>
                </a:endParaRPr>
              </a:p>
              <a:p>
                <a14:m>
                  <m:oMath xmlns:m="http://schemas.openxmlformats.org/officeDocument/2006/math">
                    <m:r>
                      <a:rPr lang="ar-AE" i="1">
                        <a:latin typeface="Cambria Math" panose="02040503050406030204" pitchFamily="18" charset="0"/>
                      </a:rPr>
                      <m:t>𝐸</m:t>
                    </m:r>
                    <m:d>
                      <m:dPr>
                        <m:ctrlPr>
                          <a:rPr lang="ar-AE" i="1">
                            <a:latin typeface="Cambria Math" panose="02040503050406030204" pitchFamily="18" charset="0"/>
                          </a:rPr>
                        </m:ctrlPr>
                      </m:dPr>
                      <m:e>
                        <m:r>
                          <a:rPr lang="ar-AE" i="1">
                            <a:latin typeface="Cambria Math" panose="02040503050406030204" pitchFamily="18" charset="0"/>
                          </a:rPr>
                          <m:t>𝑂𝑢𝑡𝑙𝑜𝑜𝑘</m:t>
                        </m:r>
                      </m:e>
                    </m:d>
                    <m:r>
                      <a:rPr lang="ar-AE">
                        <a:latin typeface="Cambria Math" panose="02040503050406030204" pitchFamily="18" charset="0"/>
                      </a:rPr>
                      <m:t>=0.3244+0+0.3244=0.6488</m:t>
                    </m:r>
                  </m:oMath>
                </a14:m>
                <a:endParaRPr lang="ar-AE" dirty="0"/>
              </a:p>
              <a:p>
                <a:r>
                  <a:rPr lang="en-US" b="1" dirty="0"/>
                  <a:t>Information Gain(Outlook)= Entropy(S)-Entropy(Outlook)= </a:t>
                </a:r>
                <a:r>
                  <a:rPr lang="en-IN" dirty="0"/>
                  <a:t>0.971−0.649 = 0.322</a:t>
                </a:r>
              </a:p>
              <a:p>
                <a:r>
                  <a:rPr lang="en-IN" dirty="0"/>
                  <a:t>Similarly for each feature like Humidity, Wind, Temperature, compute all the entropies of each feature and then their information gain.</a:t>
                </a:r>
              </a:p>
              <a:p>
                <a:endParaRPr lang="en-US" dirty="0"/>
              </a:p>
            </p:txBody>
          </p:sp>
        </mc:Choice>
        <mc:Fallback xmlns="">
          <p:sp>
            <p:nvSpPr>
              <p:cNvPr id="3" name="Content Placeholder 2">
                <a:extLst>
                  <a:ext uri="{FF2B5EF4-FFF2-40B4-BE49-F238E27FC236}">
                    <a16:creationId xmlns:a16="http://schemas.microsoft.com/office/drawing/2014/main" id="{9B0F2384-70F8-63CB-1442-9F97312ECA35}"/>
                  </a:ext>
                </a:extLst>
              </p:cNvPr>
              <p:cNvSpPr>
                <a:spLocks noGrp="1" noRot="1" noChangeAspect="1" noMove="1" noResize="1" noEditPoints="1" noAdjustHandles="1" noChangeArrowheads="1" noChangeShapeType="1" noTextEdit="1"/>
              </p:cNvSpPr>
              <p:nvPr>
                <p:ph idx="1"/>
              </p:nvPr>
            </p:nvSpPr>
            <p:spPr>
              <a:xfrm>
                <a:off x="838200" y="371959"/>
                <a:ext cx="10515600" cy="5805004"/>
              </a:xfrm>
              <a:blipFill>
                <a:blip r:embed="rId2"/>
                <a:stretch>
                  <a:fillRect l="-1206" t="-1747" r="-724" b="-873"/>
                </a:stretch>
              </a:blipFill>
            </p:spPr>
            <p:txBody>
              <a:bodyPr/>
              <a:lstStyle/>
              <a:p>
                <a:r>
                  <a:rPr lang="en-US">
                    <a:noFill/>
                  </a:rPr>
                  <a:t> </a:t>
                </a:r>
              </a:p>
            </p:txBody>
          </p:sp>
        </mc:Fallback>
      </mc:AlternateContent>
    </p:spTree>
    <p:extLst>
      <p:ext uri="{BB962C8B-B14F-4D97-AF65-F5344CB8AC3E}">
        <p14:creationId xmlns:p14="http://schemas.microsoft.com/office/powerpoint/2010/main" val="435628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28A7BBF1-26F6-00CF-5086-882728D26EF0}"/>
              </a:ext>
            </a:extLst>
          </p:cNvPr>
          <p:cNvSpPr>
            <a:spLocks noGrp="1"/>
          </p:cNvSpPr>
          <p:nvPr>
            <p:ph idx="1"/>
          </p:nvPr>
        </p:nvSpPr>
        <p:spPr>
          <a:xfrm>
            <a:off x="838200" y="508269"/>
            <a:ext cx="10515600" cy="4351338"/>
          </a:xfrm>
        </p:spPr>
        <p:txBody>
          <a:bodyPr/>
          <a:lstStyle/>
          <a:p>
            <a:r>
              <a:rPr lang="en-US" dirty="0"/>
              <a:t>Attribute: </a:t>
            </a:r>
            <a:r>
              <a:rPr lang="en-US" b="1" dirty="0"/>
              <a:t>Temperature</a:t>
            </a:r>
          </a:p>
        </p:txBody>
      </p:sp>
      <p:graphicFrame>
        <p:nvGraphicFramePr>
          <p:cNvPr id="26" name="Table 25">
            <a:extLst>
              <a:ext uri="{FF2B5EF4-FFF2-40B4-BE49-F238E27FC236}">
                <a16:creationId xmlns:a16="http://schemas.microsoft.com/office/drawing/2014/main" id="{8F839555-8377-AD09-EC9B-F6FA486BC7DC}"/>
              </a:ext>
            </a:extLst>
          </p:cNvPr>
          <p:cNvGraphicFramePr>
            <a:graphicFrameLocks noGrp="1"/>
          </p:cNvGraphicFramePr>
          <p:nvPr>
            <p:extLst>
              <p:ext uri="{D42A27DB-BD31-4B8C-83A1-F6EECF244321}">
                <p14:modId xmlns:p14="http://schemas.microsoft.com/office/powerpoint/2010/main" val="2019828308"/>
              </p:ext>
            </p:extLst>
          </p:nvPr>
        </p:nvGraphicFramePr>
        <p:xfrm>
          <a:off x="838200" y="1220898"/>
          <a:ext cx="9778140" cy="1463040"/>
        </p:xfrm>
        <a:graphic>
          <a:graphicData uri="http://schemas.openxmlformats.org/drawingml/2006/table">
            <a:tbl>
              <a:tblPr/>
              <a:tblGrid>
                <a:gridCol w="2444535">
                  <a:extLst>
                    <a:ext uri="{9D8B030D-6E8A-4147-A177-3AD203B41FA5}">
                      <a16:colId xmlns:a16="http://schemas.microsoft.com/office/drawing/2014/main" val="3641394937"/>
                    </a:ext>
                  </a:extLst>
                </a:gridCol>
                <a:gridCol w="2444535">
                  <a:extLst>
                    <a:ext uri="{9D8B030D-6E8A-4147-A177-3AD203B41FA5}">
                      <a16:colId xmlns:a16="http://schemas.microsoft.com/office/drawing/2014/main" val="1858252879"/>
                    </a:ext>
                  </a:extLst>
                </a:gridCol>
                <a:gridCol w="2444535">
                  <a:extLst>
                    <a:ext uri="{9D8B030D-6E8A-4147-A177-3AD203B41FA5}">
                      <a16:colId xmlns:a16="http://schemas.microsoft.com/office/drawing/2014/main" val="1915203098"/>
                    </a:ext>
                  </a:extLst>
                </a:gridCol>
                <a:gridCol w="2444535">
                  <a:extLst>
                    <a:ext uri="{9D8B030D-6E8A-4147-A177-3AD203B41FA5}">
                      <a16:colId xmlns:a16="http://schemas.microsoft.com/office/drawing/2014/main" val="4054093516"/>
                    </a:ext>
                  </a:extLst>
                </a:gridCol>
              </a:tblGrid>
              <a:tr h="0">
                <a:tc>
                  <a:txBody>
                    <a:bodyPr/>
                    <a:lstStyle/>
                    <a:p>
                      <a:pPr>
                        <a:buNone/>
                      </a:pPr>
                      <a:r>
                        <a:rPr lang="en-IN" dirty="0"/>
                        <a:t>Temperature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4909368"/>
                  </a:ext>
                </a:extLst>
              </a:tr>
              <a:tr h="0">
                <a:tc>
                  <a:txBody>
                    <a:bodyPr/>
                    <a:lstStyle/>
                    <a:p>
                      <a:pPr>
                        <a:buNone/>
                      </a:pPr>
                      <a:r>
                        <a:rPr lang="en-IN" dirty="0"/>
                        <a:t>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506638"/>
                  </a:ext>
                </a:extLst>
              </a:tr>
              <a:tr h="0">
                <a:tc>
                  <a:txBody>
                    <a:bodyPr/>
                    <a:lstStyle/>
                    <a:p>
                      <a:pPr>
                        <a:buNone/>
                      </a:pPr>
                      <a:r>
                        <a:rPr lang="en-IN" dirty="0"/>
                        <a:t>Mild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0198635"/>
                  </a:ext>
                </a:extLst>
              </a:tr>
              <a:tr h="0">
                <a:tc>
                  <a:txBody>
                    <a:bodyPr/>
                    <a:lstStyle/>
                    <a:p>
                      <a:pPr>
                        <a:buNone/>
                      </a:pPr>
                      <a:r>
                        <a:rPr lang="en-IN" dirty="0"/>
                        <a:t>Cool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9217934"/>
                  </a:ext>
                </a:extLst>
              </a:tr>
            </a:tbl>
          </a:graphicData>
        </a:graphic>
      </p:graphicFrame>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CA41A1B-4DEE-EF0A-F98C-E72AC09C53D4}"/>
                  </a:ext>
                </a:extLst>
              </p:cNvPr>
              <p:cNvSpPr txBox="1"/>
              <p:nvPr/>
            </p:nvSpPr>
            <p:spPr>
              <a:xfrm>
                <a:off x="752960" y="2922951"/>
                <a:ext cx="9948620" cy="2502223"/>
              </a:xfrm>
              <a:prstGeom prst="rect">
                <a:avLst/>
              </a:prstGeom>
              <a:noFill/>
            </p:spPr>
            <p:txBody>
              <a:bodyPr wrap="square">
                <a:spAutoFit/>
              </a:bodyPr>
              <a:lstStyle/>
              <a:p>
                <a:pPr algn="l">
                  <a:buNone/>
                </a:pPr>
                <a:r>
                  <a:rPr lang="en-IN" b="1" i="0" u="none" strike="noStrike" dirty="0">
                    <a:solidFill>
                      <a:srgbClr val="000000"/>
                    </a:solidFill>
                    <a:effectLst/>
                  </a:rPr>
                  <a:t>Entropy(Hot)</a:t>
                </a:r>
              </a:p>
              <a:p>
                <a:pPr>
                  <a:buNone/>
                </a:pPr>
                <a14:m>
                  <m:oMathPara xmlns:m="http://schemas.openxmlformats.org/officeDocument/2006/math">
                    <m:oMathParaPr>
                      <m:jc m:val="centerGroup"/>
                    </m:oMathParaPr>
                    <m:oMath xmlns:m="http://schemas.openxmlformats.org/officeDocument/2006/math">
                      <m:r>
                        <a:rPr lang="en-IN">
                          <a:latin typeface="Cambria Math" panose="02040503050406030204" pitchFamily="18" charset="0"/>
                        </a:rPr>
                        <m:t>=</m:t>
                      </m:r>
                      <m:r>
                        <a:rPr lang="en-IN" i="0">
                          <a:latin typeface="Cambria Math" panose="02040503050406030204" pitchFamily="18" charset="0"/>
                        </a:rPr>
                        <m:t>−</m:t>
                      </m:r>
                      <m:f>
                        <m:fPr>
                          <m:ctrlPr>
                            <a:rPr lang="ar-AE" i="1">
                              <a:latin typeface="Cambria Math" panose="02040503050406030204" pitchFamily="18" charset="0"/>
                            </a:rPr>
                          </m:ctrlPr>
                        </m:fPr>
                        <m:num>
                          <m:r>
                            <a:rPr lang="ar-AE" i="0">
                              <a:latin typeface="Cambria Math" panose="02040503050406030204" pitchFamily="18" charset="0"/>
                            </a:rPr>
                            <m:t>1</m:t>
                          </m:r>
                        </m:num>
                        <m:den>
                          <m:r>
                            <a:rPr lang="ar-AE" i="0">
                              <a:latin typeface="Cambria Math" panose="02040503050406030204" pitchFamily="18" charset="0"/>
                            </a:rPr>
                            <m:t>3</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i="0">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i="0">
                                  <a:latin typeface="Cambria Math" panose="02040503050406030204" pitchFamily="18" charset="0"/>
                                </a:rPr>
                                <m:t>1</m:t>
                              </m:r>
                            </m:num>
                            <m:den>
                              <m:r>
                                <a:rPr lang="ar-AE" i="0">
                                  <a:latin typeface="Cambria Math" panose="02040503050406030204" pitchFamily="18" charset="0"/>
                                </a:rPr>
                                <m:t>3</m:t>
                              </m:r>
                            </m:den>
                          </m:f>
                        </m:e>
                      </m:d>
                      <m:r>
                        <a:rPr lang="ar-AE" i="0">
                          <a:latin typeface="Cambria Math" panose="02040503050406030204" pitchFamily="18" charset="0"/>
                        </a:rPr>
                        <m:t>−</m:t>
                      </m:r>
                      <m:f>
                        <m:fPr>
                          <m:ctrlPr>
                            <a:rPr lang="ar-AE" i="1">
                              <a:latin typeface="Cambria Math" panose="02040503050406030204" pitchFamily="18" charset="0"/>
                            </a:rPr>
                          </m:ctrlPr>
                        </m:fPr>
                        <m:num>
                          <m:r>
                            <a:rPr lang="ar-AE" i="0">
                              <a:latin typeface="Cambria Math" panose="02040503050406030204" pitchFamily="18" charset="0"/>
                            </a:rPr>
                            <m:t>2</m:t>
                          </m:r>
                        </m:num>
                        <m:den>
                          <m:r>
                            <a:rPr lang="ar-AE" i="0">
                              <a:latin typeface="Cambria Math" panose="02040503050406030204" pitchFamily="18" charset="0"/>
                            </a:rPr>
                            <m:t>3</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i="0">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i="0">
                                  <a:latin typeface="Cambria Math" panose="02040503050406030204" pitchFamily="18" charset="0"/>
                                </a:rPr>
                                <m:t>2</m:t>
                              </m:r>
                            </m:num>
                            <m:den>
                              <m:r>
                                <a:rPr lang="ar-AE" i="0">
                                  <a:latin typeface="Cambria Math" panose="02040503050406030204" pitchFamily="18" charset="0"/>
                                </a:rPr>
                                <m:t>3</m:t>
                              </m:r>
                            </m:den>
                          </m:f>
                        </m:e>
                      </m:d>
                      <m:r>
                        <a:rPr lang="ar-AE" i="0">
                          <a:latin typeface="Cambria Math" panose="02040503050406030204" pitchFamily="18" charset="0"/>
                        </a:rPr>
                        <m:t>=0.918</m:t>
                      </m:r>
                    </m:oMath>
                  </m:oMathPara>
                </a14:m>
                <a:endParaRPr lang="ar-AE" dirty="0"/>
              </a:p>
              <a:p>
                <a:pPr algn="l">
                  <a:buNone/>
                </a:pPr>
                <a:r>
                  <a:rPr lang="en-IN" b="1" i="0" u="none" strike="noStrike" dirty="0">
                    <a:solidFill>
                      <a:srgbClr val="000000"/>
                    </a:solidFill>
                    <a:effectLst/>
                  </a:rPr>
                  <a:t>Entropy(Mild)</a:t>
                </a:r>
              </a:p>
              <a:p>
                <a:pPr>
                  <a:buNone/>
                </a:pPr>
                <a14:m>
                  <m:oMathPara xmlns:m="http://schemas.openxmlformats.org/officeDocument/2006/math">
                    <m:oMathParaPr>
                      <m:jc m:val="centerGroup"/>
                    </m:oMathParaPr>
                    <m:oMath xmlns:m="http://schemas.openxmlformats.org/officeDocument/2006/math">
                      <m:r>
                        <a:rPr lang="en-IN">
                          <a:latin typeface="Cambria Math" panose="02040503050406030204" pitchFamily="18" charset="0"/>
                        </a:rPr>
                        <m:t>=</m:t>
                      </m:r>
                      <m:r>
                        <a:rPr lang="en-IN" i="0">
                          <a:latin typeface="Cambria Math" panose="02040503050406030204" pitchFamily="18" charset="0"/>
                        </a:rPr>
                        <m:t>−</m:t>
                      </m:r>
                      <m:f>
                        <m:fPr>
                          <m:ctrlPr>
                            <a:rPr lang="ar-AE" i="1">
                              <a:latin typeface="Cambria Math" panose="02040503050406030204" pitchFamily="18" charset="0"/>
                            </a:rPr>
                          </m:ctrlPr>
                        </m:fPr>
                        <m:num>
                          <m:r>
                            <a:rPr lang="ar-AE" i="0">
                              <a:latin typeface="Cambria Math" panose="02040503050406030204" pitchFamily="18" charset="0"/>
                            </a:rPr>
                            <m:t>2</m:t>
                          </m:r>
                        </m:num>
                        <m:den>
                          <m:r>
                            <a:rPr lang="ar-AE" i="0">
                              <a:latin typeface="Cambria Math" panose="02040503050406030204" pitchFamily="18" charset="0"/>
                            </a:rPr>
                            <m:t>3</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i="0">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i="0">
                                  <a:latin typeface="Cambria Math" panose="02040503050406030204" pitchFamily="18" charset="0"/>
                                </a:rPr>
                                <m:t>2</m:t>
                              </m:r>
                            </m:num>
                            <m:den>
                              <m:r>
                                <a:rPr lang="ar-AE" i="0">
                                  <a:latin typeface="Cambria Math" panose="02040503050406030204" pitchFamily="18" charset="0"/>
                                </a:rPr>
                                <m:t>3</m:t>
                              </m:r>
                            </m:den>
                          </m:f>
                        </m:e>
                      </m:d>
                      <m:r>
                        <a:rPr lang="ar-AE" i="0">
                          <a:latin typeface="Cambria Math" panose="02040503050406030204" pitchFamily="18" charset="0"/>
                        </a:rPr>
                        <m:t>−</m:t>
                      </m:r>
                      <m:f>
                        <m:fPr>
                          <m:ctrlPr>
                            <a:rPr lang="ar-AE" i="1">
                              <a:latin typeface="Cambria Math" panose="02040503050406030204" pitchFamily="18" charset="0"/>
                            </a:rPr>
                          </m:ctrlPr>
                        </m:fPr>
                        <m:num>
                          <m:r>
                            <a:rPr lang="ar-AE" i="0">
                              <a:latin typeface="Cambria Math" panose="02040503050406030204" pitchFamily="18" charset="0"/>
                            </a:rPr>
                            <m:t>1</m:t>
                          </m:r>
                        </m:num>
                        <m:den>
                          <m:r>
                            <a:rPr lang="ar-AE" i="0">
                              <a:latin typeface="Cambria Math" panose="02040503050406030204" pitchFamily="18" charset="0"/>
                            </a:rPr>
                            <m:t>3</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i="0">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i="0">
                                  <a:latin typeface="Cambria Math" panose="02040503050406030204" pitchFamily="18" charset="0"/>
                                </a:rPr>
                                <m:t>1</m:t>
                              </m:r>
                            </m:num>
                            <m:den>
                              <m:r>
                                <a:rPr lang="ar-AE" i="0">
                                  <a:latin typeface="Cambria Math" panose="02040503050406030204" pitchFamily="18" charset="0"/>
                                </a:rPr>
                                <m:t>3</m:t>
                              </m:r>
                            </m:den>
                          </m:f>
                        </m:e>
                      </m:d>
                      <m:r>
                        <a:rPr lang="ar-AE" i="0">
                          <a:latin typeface="Cambria Math" panose="02040503050406030204" pitchFamily="18" charset="0"/>
                        </a:rPr>
                        <m:t>=0.918</m:t>
                      </m:r>
                    </m:oMath>
                  </m:oMathPara>
                </a14:m>
                <a:endParaRPr lang="ar-AE" dirty="0"/>
              </a:p>
              <a:p>
                <a:pPr algn="l">
                  <a:buNone/>
                </a:pPr>
                <a:r>
                  <a:rPr lang="en-IN" b="1" i="0" u="none" strike="noStrike" dirty="0">
                    <a:solidFill>
                      <a:srgbClr val="000000"/>
                    </a:solidFill>
                    <a:effectLst/>
                  </a:rPr>
                  <a:t>Entropy(Cool)</a:t>
                </a:r>
              </a:p>
              <a:p>
                <a:pPr>
                  <a:buNone/>
                </a:pPr>
                <a14:m>
                  <m:oMathPara xmlns:m="http://schemas.openxmlformats.org/officeDocument/2006/math">
                    <m:oMathParaPr>
                      <m:jc m:val="centerGroup"/>
                    </m:oMathParaPr>
                    <m:oMath xmlns:m="http://schemas.openxmlformats.org/officeDocument/2006/math">
                      <m:r>
                        <a:rPr lang="en-IN">
                          <a:latin typeface="Cambria Math" panose="02040503050406030204" pitchFamily="18" charset="0"/>
                        </a:rPr>
                        <m:t>=</m:t>
                      </m:r>
                      <m:r>
                        <a:rPr lang="en-IN" i="0">
                          <a:latin typeface="Cambria Math" panose="02040503050406030204" pitchFamily="18" charset="0"/>
                        </a:rPr>
                        <m:t>−</m:t>
                      </m:r>
                      <m:f>
                        <m:fPr>
                          <m:ctrlPr>
                            <a:rPr lang="ar-AE" i="1">
                              <a:latin typeface="Cambria Math" panose="02040503050406030204" pitchFamily="18" charset="0"/>
                            </a:rPr>
                          </m:ctrlPr>
                        </m:fPr>
                        <m:num>
                          <m:r>
                            <a:rPr lang="ar-AE" i="0">
                              <a:latin typeface="Cambria Math" panose="02040503050406030204" pitchFamily="18" charset="0"/>
                            </a:rPr>
                            <m:t>3</m:t>
                          </m:r>
                        </m:num>
                        <m:den>
                          <m:r>
                            <a:rPr lang="ar-AE" i="0">
                              <a:latin typeface="Cambria Math" panose="02040503050406030204" pitchFamily="18" charset="0"/>
                            </a:rPr>
                            <m:t>4</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i="0">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i="0">
                                  <a:latin typeface="Cambria Math" panose="02040503050406030204" pitchFamily="18" charset="0"/>
                                </a:rPr>
                                <m:t>3</m:t>
                              </m:r>
                            </m:num>
                            <m:den>
                              <m:r>
                                <a:rPr lang="ar-AE" i="0">
                                  <a:latin typeface="Cambria Math" panose="02040503050406030204" pitchFamily="18" charset="0"/>
                                </a:rPr>
                                <m:t>4</m:t>
                              </m:r>
                            </m:den>
                          </m:f>
                        </m:e>
                      </m:d>
                      <m:r>
                        <a:rPr lang="ar-AE" i="0">
                          <a:latin typeface="Cambria Math" panose="02040503050406030204" pitchFamily="18" charset="0"/>
                        </a:rPr>
                        <m:t>−</m:t>
                      </m:r>
                      <m:f>
                        <m:fPr>
                          <m:ctrlPr>
                            <a:rPr lang="ar-AE" i="1">
                              <a:latin typeface="Cambria Math" panose="02040503050406030204" pitchFamily="18" charset="0"/>
                            </a:rPr>
                          </m:ctrlPr>
                        </m:fPr>
                        <m:num>
                          <m:r>
                            <a:rPr lang="ar-AE" i="0">
                              <a:latin typeface="Cambria Math" panose="02040503050406030204" pitchFamily="18" charset="0"/>
                            </a:rPr>
                            <m:t>1</m:t>
                          </m:r>
                        </m:num>
                        <m:den>
                          <m:r>
                            <a:rPr lang="ar-AE" i="0">
                              <a:latin typeface="Cambria Math" panose="02040503050406030204" pitchFamily="18" charset="0"/>
                            </a:rPr>
                            <m:t>4</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i="0">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i="0">
                                  <a:latin typeface="Cambria Math" panose="02040503050406030204" pitchFamily="18" charset="0"/>
                                </a:rPr>
                                <m:t>1</m:t>
                              </m:r>
                            </m:num>
                            <m:den>
                              <m:r>
                                <a:rPr lang="ar-AE" i="0">
                                  <a:latin typeface="Cambria Math" panose="02040503050406030204" pitchFamily="18" charset="0"/>
                                </a:rPr>
                                <m:t>4</m:t>
                              </m:r>
                            </m:den>
                          </m:f>
                        </m:e>
                      </m:d>
                      <m:r>
                        <a:rPr lang="ar-AE" i="0">
                          <a:latin typeface="Cambria Math" panose="02040503050406030204" pitchFamily="18" charset="0"/>
                        </a:rPr>
                        <m:t>=0.811</m:t>
                      </m:r>
                    </m:oMath>
                  </m:oMathPara>
                </a14:m>
                <a:endParaRPr lang="ar-AE" dirty="0"/>
              </a:p>
            </p:txBody>
          </p:sp>
        </mc:Choice>
        <mc:Fallback xmlns="">
          <p:sp>
            <p:nvSpPr>
              <p:cNvPr id="28" name="TextBox 27">
                <a:extLst>
                  <a:ext uri="{FF2B5EF4-FFF2-40B4-BE49-F238E27FC236}">
                    <a16:creationId xmlns:a16="http://schemas.microsoft.com/office/drawing/2014/main" id="{BCA41A1B-4DEE-EF0A-F98C-E72AC09C53D4}"/>
                  </a:ext>
                </a:extLst>
              </p:cNvPr>
              <p:cNvSpPr txBox="1">
                <a:spLocks noRot="1" noChangeAspect="1" noMove="1" noResize="1" noEditPoints="1" noAdjustHandles="1" noChangeArrowheads="1" noChangeShapeType="1" noTextEdit="1"/>
              </p:cNvSpPr>
              <p:nvPr/>
            </p:nvSpPr>
            <p:spPr>
              <a:xfrm>
                <a:off x="752960" y="2922951"/>
                <a:ext cx="9948620" cy="2502223"/>
              </a:xfrm>
              <a:prstGeom prst="rect">
                <a:avLst/>
              </a:prstGeom>
              <a:blipFill>
                <a:blip r:embed="rId2"/>
                <a:stretch>
                  <a:fillRect l="-510" t="-503"/>
                </a:stretch>
              </a:blipFill>
            </p:spPr>
            <p:txBody>
              <a:bodyPr/>
              <a:lstStyle/>
              <a:p>
                <a:r>
                  <a:rPr lang="en-US">
                    <a:noFill/>
                  </a:rPr>
                  <a:t> </a:t>
                </a:r>
              </a:p>
            </p:txBody>
          </p:sp>
        </mc:Fallback>
      </mc:AlternateContent>
    </p:spTree>
    <p:extLst>
      <p:ext uri="{BB962C8B-B14F-4D97-AF65-F5344CB8AC3E}">
        <p14:creationId xmlns:p14="http://schemas.microsoft.com/office/powerpoint/2010/main" val="2806307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DD73D0-AEEE-0C6F-3273-9B217E2CE217}"/>
                  </a:ext>
                </a:extLst>
              </p:cNvPr>
              <p:cNvSpPr>
                <a:spLocks noGrp="1"/>
              </p:cNvSpPr>
              <p:nvPr>
                <p:ph idx="1"/>
              </p:nvPr>
            </p:nvSpPr>
            <p:spPr>
              <a:xfrm>
                <a:off x="683217" y="368783"/>
                <a:ext cx="10515600" cy="6264491"/>
              </a:xfrm>
            </p:spPr>
            <p:txBody>
              <a:bodyPr>
                <a:normAutofit fontScale="70000" lnSpcReduction="20000"/>
              </a:bodyPr>
              <a:lstStyle/>
              <a:p>
                <a:pPr>
                  <a:lnSpc>
                    <a:spcPct val="120000"/>
                  </a:lnSpc>
                </a:pPr>
                <a:r>
                  <a:rPr lang="en-IN" dirty="0"/>
                  <a:t>Weighted average:</a:t>
                </a:r>
              </a:p>
              <a:p>
                <a:pPr>
                  <a:lnSpc>
                    <a:spcPct val="120000"/>
                  </a:lnSpc>
                </a:pPr>
                <a14:m>
                  <m:oMath xmlns:m="http://schemas.openxmlformats.org/officeDocument/2006/math">
                    <m:r>
                      <m:rPr>
                        <m:sty m:val="p"/>
                      </m:rPr>
                      <a:rPr lang="en-IN" i="0">
                        <a:latin typeface="Cambria Math" panose="02040503050406030204" pitchFamily="18" charset="0"/>
                      </a:rPr>
                      <m:t>E</m:t>
                    </m:r>
                    <m:r>
                      <m:rPr>
                        <m:sty m:val="p"/>
                      </m:rPr>
                      <a:rPr lang="en-US" b="0" i="0" smtClean="0">
                        <a:latin typeface="Cambria Math" panose="02040503050406030204" pitchFamily="18" charset="0"/>
                      </a:rPr>
                      <m:t>ntropy</m:t>
                    </m:r>
                    <m:d>
                      <m:dPr>
                        <m:ctrlPr>
                          <a:rPr lang="ar-AE" i="1">
                            <a:latin typeface="Cambria Math" panose="02040503050406030204" pitchFamily="18" charset="0"/>
                          </a:rPr>
                        </m:ctrlPr>
                      </m:dPr>
                      <m:e>
                        <m:r>
                          <m:rPr>
                            <m:sty m:val="p"/>
                          </m:rPr>
                          <a:rPr lang="ar-AE" i="0">
                            <a:latin typeface="Cambria Math" panose="02040503050406030204" pitchFamily="18" charset="0"/>
                          </a:rPr>
                          <m:t>Temperature</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3</m:t>
                        </m:r>
                      </m:num>
                      <m:den>
                        <m:r>
                          <a:rPr lang="ar-AE">
                            <a:latin typeface="Cambria Math" panose="02040503050406030204" pitchFamily="18" charset="0"/>
                          </a:rPr>
                          <m:t>10</m:t>
                        </m:r>
                      </m:den>
                    </m:f>
                    <m:d>
                      <m:dPr>
                        <m:ctrlPr>
                          <a:rPr lang="ar-AE" i="1">
                            <a:latin typeface="Cambria Math" panose="02040503050406030204" pitchFamily="18" charset="0"/>
                          </a:rPr>
                        </m:ctrlPr>
                      </m:dPr>
                      <m:e>
                        <m:r>
                          <a:rPr lang="ar-AE">
                            <a:latin typeface="Cambria Math" panose="02040503050406030204" pitchFamily="18" charset="0"/>
                          </a:rPr>
                          <m:t>0.918</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3</m:t>
                        </m:r>
                      </m:num>
                      <m:den>
                        <m:r>
                          <a:rPr lang="ar-AE">
                            <a:latin typeface="Cambria Math" panose="02040503050406030204" pitchFamily="18" charset="0"/>
                          </a:rPr>
                          <m:t>10</m:t>
                        </m:r>
                      </m:den>
                    </m:f>
                    <m:d>
                      <m:dPr>
                        <m:ctrlPr>
                          <a:rPr lang="ar-AE" i="1">
                            <a:latin typeface="Cambria Math" panose="02040503050406030204" pitchFamily="18" charset="0"/>
                          </a:rPr>
                        </m:ctrlPr>
                      </m:dPr>
                      <m:e>
                        <m:r>
                          <a:rPr lang="ar-AE">
                            <a:latin typeface="Cambria Math" panose="02040503050406030204" pitchFamily="18" charset="0"/>
                          </a:rPr>
                          <m:t>0.918</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4</m:t>
                        </m:r>
                      </m:num>
                      <m:den>
                        <m:r>
                          <a:rPr lang="ar-AE">
                            <a:latin typeface="Cambria Math" panose="02040503050406030204" pitchFamily="18" charset="0"/>
                          </a:rPr>
                          <m:t>10</m:t>
                        </m:r>
                      </m:den>
                    </m:f>
                    <m:d>
                      <m:dPr>
                        <m:ctrlPr>
                          <a:rPr lang="ar-AE" i="1">
                            <a:latin typeface="Cambria Math" panose="02040503050406030204" pitchFamily="18" charset="0"/>
                          </a:rPr>
                        </m:ctrlPr>
                      </m:dPr>
                      <m:e>
                        <m:r>
                          <a:rPr lang="ar-AE">
                            <a:latin typeface="Cambria Math" panose="02040503050406030204" pitchFamily="18" charset="0"/>
                          </a:rPr>
                          <m:t>0.811</m:t>
                        </m:r>
                      </m:e>
                    </m:d>
                    <m:r>
                      <a:rPr lang="ar-AE">
                        <a:latin typeface="Cambria Math" panose="02040503050406030204" pitchFamily="18" charset="0"/>
                      </a:rPr>
                      <m:t>=0.877</m:t>
                    </m:r>
                  </m:oMath>
                </a14:m>
                <a:endParaRPr lang="ar-AE" dirty="0"/>
              </a:p>
              <a:p>
                <a:pPr>
                  <a:lnSpc>
                    <a:spcPct val="120000"/>
                  </a:lnSpc>
                </a:pPr>
                <a14:m>
                  <m:oMath xmlns:m="http://schemas.openxmlformats.org/officeDocument/2006/math">
                    <m:r>
                      <m:rPr>
                        <m:sty m:val="p"/>
                      </m:rPr>
                      <a:rPr lang="ar-AE" i="0">
                        <a:latin typeface="Cambria Math" panose="02040503050406030204" pitchFamily="18" charset="0"/>
                      </a:rPr>
                      <m:t>Gain</m:t>
                    </m:r>
                    <m:d>
                      <m:dPr>
                        <m:ctrlPr>
                          <a:rPr lang="ar-AE" i="1">
                            <a:latin typeface="Cambria Math" panose="02040503050406030204" pitchFamily="18" charset="0"/>
                          </a:rPr>
                        </m:ctrlPr>
                      </m:dPr>
                      <m:e>
                        <m:r>
                          <m:rPr>
                            <m:sty m:val="p"/>
                          </m:rPr>
                          <a:rPr lang="ar-AE" i="0">
                            <a:latin typeface="Cambria Math" panose="02040503050406030204" pitchFamily="18" charset="0"/>
                          </a:rPr>
                          <m:t>Temperature</m:t>
                        </m:r>
                      </m:e>
                    </m:d>
                    <m:r>
                      <a:rPr lang="ar-AE">
                        <a:latin typeface="Cambria Math" panose="02040503050406030204" pitchFamily="18" charset="0"/>
                      </a:rPr>
                      <m:t>=</m:t>
                    </m:r>
                    <m:r>
                      <m:rPr>
                        <m:sty m:val="p"/>
                      </m:rPr>
                      <a:rPr lang="en-US" b="0" i="0" smtClean="0">
                        <a:latin typeface="Cambria Math" panose="02040503050406030204" pitchFamily="18" charset="0"/>
                      </a:rPr>
                      <m:t>Entropy</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S</m:t>
                        </m:r>
                      </m:e>
                    </m:d>
                    <m:r>
                      <a:rPr lang="en-US" b="0" i="0" smtClean="0">
                        <a:latin typeface="Cambria Math" panose="02040503050406030204" pitchFamily="18" charset="0"/>
                      </a:rPr>
                      <m:t>−</m:t>
                    </m:r>
                    <m:r>
                      <m:rPr>
                        <m:sty m:val="p"/>
                      </m:rPr>
                      <a:rPr lang="en-US" b="0" i="0" smtClean="0">
                        <a:latin typeface="Cambria Math" panose="02040503050406030204" pitchFamily="18" charset="0"/>
                      </a:rPr>
                      <m:t>Entropy</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Temperature</m:t>
                        </m:r>
                      </m:e>
                    </m:d>
                    <m:r>
                      <a:rPr lang="en-US" b="0" i="0" smtClean="0">
                        <a:latin typeface="Cambria Math" panose="02040503050406030204" pitchFamily="18" charset="0"/>
                      </a:rPr>
                      <m:t>=</m:t>
                    </m:r>
                    <m:r>
                      <a:rPr lang="ar-AE">
                        <a:latin typeface="Cambria Math" panose="02040503050406030204" pitchFamily="18" charset="0"/>
                      </a:rPr>
                      <m:t>0.971−0.877=0.094</m:t>
                    </m:r>
                  </m:oMath>
                </a14:m>
                <a:endParaRPr lang="ar-AE" dirty="0"/>
              </a:p>
              <a:p>
                <a:pPr>
                  <a:lnSpc>
                    <a:spcPct val="120000"/>
                  </a:lnSpc>
                </a:pPr>
                <a:r>
                  <a:rPr lang="en-IN" b="1" dirty="0"/>
                  <a:t>Information Gain(Temperature) = 0.094</a:t>
                </a:r>
              </a:p>
              <a:p>
                <a:r>
                  <a:rPr lang="en-IN" dirty="0"/>
                  <a:t>Attribute : </a:t>
                </a:r>
                <a:r>
                  <a:rPr lang="en-IN" b="1" dirty="0"/>
                  <a:t>Humidity</a:t>
                </a:r>
              </a:p>
              <a:p>
                <a:endParaRPr lang="en-IN" b="1" dirty="0"/>
              </a:p>
              <a:p>
                <a:endParaRPr lang="en-IN" b="1" dirty="0"/>
              </a:p>
              <a:p>
                <a:pPr marL="0" indent="0">
                  <a:buNone/>
                </a:pPr>
                <a:endParaRPr lang="en-IN" dirty="0"/>
              </a:p>
              <a:p>
                <a:endParaRPr lang="en-IN" dirty="0"/>
              </a:p>
              <a:p>
                <a:r>
                  <a:rPr lang="en-IN" dirty="0"/>
                  <a:t>Entropy(High)=−0.4log</a:t>
                </a:r>
                <a:r>
                  <a:rPr lang="en-IN" baseline="-25000" dirty="0"/>
                  <a:t>2</a:t>
                </a:r>
                <a:r>
                  <a:rPr lang="en-IN" dirty="0"/>
                  <a:t>​(0.4)−0.6log</a:t>
                </a:r>
                <a:r>
                  <a:rPr lang="en-IN" baseline="-25000" dirty="0"/>
                  <a:t>2</a:t>
                </a:r>
                <a:r>
                  <a:rPr lang="en-IN" dirty="0"/>
                  <a:t>​(0.6)</a:t>
                </a:r>
              </a:p>
              <a:p>
                <a:r>
                  <a:rPr lang="en-IN" dirty="0"/>
                  <a:t>Entropy(High) = 0.97095</a:t>
                </a:r>
              </a:p>
              <a:p>
                <a:r>
                  <a:rPr lang="en-IN" dirty="0"/>
                  <a:t>Entropy(Normal) = 0.72193</a:t>
                </a:r>
              </a:p>
              <a:p>
                <a:r>
                  <a:rPr lang="en-IN" b="1" dirty="0"/>
                  <a:t>Weighted average:</a:t>
                </a:r>
              </a:p>
              <a:p>
                <a:r>
                  <a:rPr lang="en-IN" dirty="0"/>
                  <a:t>Entropy (Humidity) = 0.84644</a:t>
                </a:r>
              </a:p>
              <a:p>
                <a:r>
                  <a:rPr lang="en-IN" dirty="0"/>
                  <a:t>Gain(Humidity)= Entropy(S) − E(Humidity) = 0.97095−0.84644=0.12451</a:t>
                </a:r>
              </a:p>
              <a:p>
                <a:r>
                  <a:rPr lang="en-IN" b="1" dirty="0"/>
                  <a:t>Information Gain(Humidity) =0.1245</a:t>
                </a:r>
                <a:endParaRPr lang="en-IN" dirty="0"/>
              </a:p>
              <a:p>
                <a:endParaRPr lang="en-IN" b="1" dirty="0"/>
              </a:p>
              <a:p>
                <a:endParaRPr lang="en-IN" b="1" dirty="0"/>
              </a:p>
              <a:p>
                <a:endParaRPr lang="en-IN" b="1" dirty="0"/>
              </a:p>
              <a:p>
                <a:endParaRPr lang="en-US" dirty="0"/>
              </a:p>
            </p:txBody>
          </p:sp>
        </mc:Choice>
        <mc:Fallback xmlns="">
          <p:sp>
            <p:nvSpPr>
              <p:cNvPr id="3" name="Content Placeholder 2">
                <a:extLst>
                  <a:ext uri="{FF2B5EF4-FFF2-40B4-BE49-F238E27FC236}">
                    <a16:creationId xmlns:a16="http://schemas.microsoft.com/office/drawing/2014/main" id="{11DD73D0-AEEE-0C6F-3273-9B217E2CE217}"/>
                  </a:ext>
                </a:extLst>
              </p:cNvPr>
              <p:cNvSpPr>
                <a:spLocks noGrp="1" noRot="1" noChangeAspect="1" noMove="1" noResize="1" noEditPoints="1" noAdjustHandles="1" noChangeArrowheads="1" noChangeShapeType="1" noTextEdit="1"/>
              </p:cNvSpPr>
              <p:nvPr>
                <p:ph idx="1"/>
              </p:nvPr>
            </p:nvSpPr>
            <p:spPr>
              <a:xfrm>
                <a:off x="683217" y="368783"/>
                <a:ext cx="10515600" cy="6264491"/>
              </a:xfrm>
              <a:blipFill>
                <a:blip r:embed="rId2"/>
                <a:stretch>
                  <a:fillRect l="-483" t="-404"/>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05BC6BA8-9CE7-0FD2-6831-AFC71CF6195B}"/>
              </a:ext>
            </a:extLst>
          </p:cNvPr>
          <p:cNvGraphicFramePr>
            <a:graphicFrameLocks noGrp="1"/>
          </p:cNvGraphicFramePr>
          <p:nvPr>
            <p:extLst>
              <p:ext uri="{D42A27DB-BD31-4B8C-83A1-F6EECF244321}">
                <p14:modId xmlns:p14="http://schemas.microsoft.com/office/powerpoint/2010/main" val="145734292"/>
              </p:ext>
            </p:extLst>
          </p:nvPr>
        </p:nvGraphicFramePr>
        <p:xfrm>
          <a:off x="993183" y="2689128"/>
          <a:ext cx="9236992" cy="1097280"/>
        </p:xfrm>
        <a:graphic>
          <a:graphicData uri="http://schemas.openxmlformats.org/drawingml/2006/table">
            <a:tbl>
              <a:tblPr/>
              <a:tblGrid>
                <a:gridCol w="2309248">
                  <a:extLst>
                    <a:ext uri="{9D8B030D-6E8A-4147-A177-3AD203B41FA5}">
                      <a16:colId xmlns:a16="http://schemas.microsoft.com/office/drawing/2014/main" val="3641394937"/>
                    </a:ext>
                  </a:extLst>
                </a:gridCol>
                <a:gridCol w="2309248">
                  <a:extLst>
                    <a:ext uri="{9D8B030D-6E8A-4147-A177-3AD203B41FA5}">
                      <a16:colId xmlns:a16="http://schemas.microsoft.com/office/drawing/2014/main" val="1858252879"/>
                    </a:ext>
                  </a:extLst>
                </a:gridCol>
                <a:gridCol w="2309248">
                  <a:extLst>
                    <a:ext uri="{9D8B030D-6E8A-4147-A177-3AD203B41FA5}">
                      <a16:colId xmlns:a16="http://schemas.microsoft.com/office/drawing/2014/main" val="1915203098"/>
                    </a:ext>
                  </a:extLst>
                </a:gridCol>
                <a:gridCol w="2309248">
                  <a:extLst>
                    <a:ext uri="{9D8B030D-6E8A-4147-A177-3AD203B41FA5}">
                      <a16:colId xmlns:a16="http://schemas.microsoft.com/office/drawing/2014/main" val="4054093516"/>
                    </a:ext>
                  </a:extLst>
                </a:gridCol>
              </a:tblGrid>
              <a:tr h="0">
                <a:tc>
                  <a:txBody>
                    <a:bodyPr/>
                    <a:lstStyle/>
                    <a:p>
                      <a:pPr>
                        <a:buNone/>
                      </a:pPr>
                      <a:r>
                        <a:rPr lang="en-IN" dirty="0"/>
                        <a:t>Humidity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Count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4909368"/>
                  </a:ext>
                </a:extLst>
              </a:tr>
              <a:tr h="0">
                <a:tc>
                  <a:txBody>
                    <a:bodyPr/>
                    <a:lstStyle/>
                    <a:p>
                      <a:pPr>
                        <a:buNone/>
                      </a:pPr>
                      <a:r>
                        <a:rPr lang="en-IN" dirty="0"/>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506638"/>
                  </a:ext>
                </a:extLst>
              </a:tr>
              <a:tr h="0">
                <a:tc>
                  <a:txBody>
                    <a:bodyPr/>
                    <a:lstStyle/>
                    <a:p>
                      <a:pPr>
                        <a:buNone/>
                      </a:pPr>
                      <a:r>
                        <a:rPr lang="en-IN" dirty="0"/>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10198635"/>
                  </a:ext>
                </a:extLst>
              </a:tr>
            </a:tbl>
          </a:graphicData>
        </a:graphic>
      </p:graphicFrame>
    </p:spTree>
    <p:extLst>
      <p:ext uri="{BB962C8B-B14F-4D97-AF65-F5344CB8AC3E}">
        <p14:creationId xmlns:p14="http://schemas.microsoft.com/office/powerpoint/2010/main" val="1575392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285195A-2DA3-43F6-5251-7129479A34C9}"/>
              </a:ext>
            </a:extLst>
          </p:cNvPr>
          <p:cNvGraphicFramePr>
            <a:graphicFrameLocks noGrp="1"/>
          </p:cNvGraphicFramePr>
          <p:nvPr>
            <p:ph idx="1"/>
            <p:extLst>
              <p:ext uri="{D42A27DB-BD31-4B8C-83A1-F6EECF244321}">
                <p14:modId xmlns:p14="http://schemas.microsoft.com/office/powerpoint/2010/main" val="78010412"/>
              </p:ext>
            </p:extLst>
          </p:nvPr>
        </p:nvGraphicFramePr>
        <p:xfrm>
          <a:off x="1690607" y="477272"/>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88150560"/>
                    </a:ext>
                  </a:extLst>
                </a:gridCol>
                <a:gridCol w="4064000">
                  <a:extLst>
                    <a:ext uri="{9D8B030D-6E8A-4147-A177-3AD203B41FA5}">
                      <a16:colId xmlns:a16="http://schemas.microsoft.com/office/drawing/2014/main" val="2640173164"/>
                    </a:ext>
                  </a:extLst>
                </a:gridCol>
              </a:tblGrid>
              <a:tr h="370840">
                <a:tc>
                  <a:txBody>
                    <a:bodyPr/>
                    <a:lstStyle/>
                    <a:p>
                      <a:pPr>
                        <a:buNone/>
                      </a:pPr>
                      <a:r>
                        <a:rPr lang="en-IN" dirty="0"/>
                        <a:t>Attribute</a:t>
                      </a:r>
                    </a:p>
                  </a:txBody>
                  <a:tcPr anchor="ctr"/>
                </a:tc>
                <a:tc>
                  <a:txBody>
                    <a:bodyPr/>
                    <a:lstStyle/>
                    <a:p>
                      <a:pPr>
                        <a:buNone/>
                      </a:pPr>
                      <a:r>
                        <a:rPr lang="en-IN" dirty="0"/>
                        <a:t>Information Gain</a:t>
                      </a:r>
                    </a:p>
                  </a:txBody>
                  <a:tcPr anchor="ctr"/>
                </a:tc>
                <a:extLst>
                  <a:ext uri="{0D108BD9-81ED-4DB2-BD59-A6C34878D82A}">
                    <a16:rowId xmlns:a16="http://schemas.microsoft.com/office/drawing/2014/main" val="4166458000"/>
                  </a:ext>
                </a:extLst>
              </a:tr>
              <a:tr h="370840">
                <a:tc>
                  <a:txBody>
                    <a:bodyPr/>
                    <a:lstStyle/>
                    <a:p>
                      <a:pPr>
                        <a:buNone/>
                      </a:pPr>
                      <a:r>
                        <a:rPr lang="en-IN" b="1" dirty="0"/>
                        <a:t>Outlook</a:t>
                      </a:r>
                      <a:endParaRPr lang="en-IN" dirty="0"/>
                    </a:p>
                  </a:txBody>
                  <a:tcPr anchor="ctr"/>
                </a:tc>
                <a:tc>
                  <a:txBody>
                    <a:bodyPr/>
                    <a:lstStyle/>
                    <a:p>
                      <a:pPr>
                        <a:buNone/>
                      </a:pPr>
                      <a:r>
                        <a:rPr lang="en-IN" dirty="0"/>
                        <a:t>0.322</a:t>
                      </a:r>
                    </a:p>
                  </a:txBody>
                  <a:tcPr anchor="ctr"/>
                </a:tc>
                <a:extLst>
                  <a:ext uri="{0D108BD9-81ED-4DB2-BD59-A6C34878D82A}">
                    <a16:rowId xmlns:a16="http://schemas.microsoft.com/office/drawing/2014/main" val="3498446809"/>
                  </a:ext>
                </a:extLst>
              </a:tr>
              <a:tr h="370840">
                <a:tc>
                  <a:txBody>
                    <a:bodyPr/>
                    <a:lstStyle/>
                    <a:p>
                      <a:r>
                        <a:rPr lang="en-US" dirty="0"/>
                        <a:t>Humidity</a:t>
                      </a:r>
                    </a:p>
                  </a:txBody>
                  <a:tcPr/>
                </a:tc>
                <a:tc>
                  <a:txBody>
                    <a:bodyPr/>
                    <a:lstStyle/>
                    <a:p>
                      <a:r>
                        <a:rPr lang="en-US" dirty="0"/>
                        <a:t>0.1245</a:t>
                      </a:r>
                    </a:p>
                  </a:txBody>
                  <a:tcPr/>
                </a:tc>
                <a:extLst>
                  <a:ext uri="{0D108BD9-81ED-4DB2-BD59-A6C34878D82A}">
                    <a16:rowId xmlns:a16="http://schemas.microsoft.com/office/drawing/2014/main" val="1195071505"/>
                  </a:ext>
                </a:extLst>
              </a:tr>
              <a:tr h="370840">
                <a:tc>
                  <a:txBody>
                    <a:bodyPr/>
                    <a:lstStyle/>
                    <a:p>
                      <a:r>
                        <a:rPr lang="en-US" dirty="0"/>
                        <a:t>Wind</a:t>
                      </a:r>
                    </a:p>
                  </a:txBody>
                  <a:tcPr/>
                </a:tc>
                <a:tc>
                  <a:txBody>
                    <a:bodyPr/>
                    <a:lstStyle/>
                    <a:p>
                      <a:r>
                        <a:rPr lang="en-US" dirty="0"/>
                        <a:t>0.0955</a:t>
                      </a:r>
                    </a:p>
                  </a:txBody>
                  <a:tcPr/>
                </a:tc>
                <a:extLst>
                  <a:ext uri="{0D108BD9-81ED-4DB2-BD59-A6C34878D82A}">
                    <a16:rowId xmlns:a16="http://schemas.microsoft.com/office/drawing/2014/main" val="1235134828"/>
                  </a:ext>
                </a:extLst>
              </a:tr>
              <a:tr h="370840">
                <a:tc>
                  <a:txBody>
                    <a:bodyPr/>
                    <a:lstStyle/>
                    <a:p>
                      <a:r>
                        <a:rPr lang="en-US" dirty="0"/>
                        <a:t>temperature</a:t>
                      </a:r>
                    </a:p>
                  </a:txBody>
                  <a:tcPr/>
                </a:tc>
                <a:tc>
                  <a:txBody>
                    <a:bodyPr/>
                    <a:lstStyle/>
                    <a:p>
                      <a:r>
                        <a:rPr lang="en-US" dirty="0"/>
                        <a:t>0.053</a:t>
                      </a:r>
                    </a:p>
                  </a:txBody>
                  <a:tcPr/>
                </a:tc>
                <a:extLst>
                  <a:ext uri="{0D108BD9-81ED-4DB2-BD59-A6C34878D82A}">
                    <a16:rowId xmlns:a16="http://schemas.microsoft.com/office/drawing/2014/main" val="3198552142"/>
                  </a:ext>
                </a:extLst>
              </a:tr>
            </a:tbl>
          </a:graphicData>
        </a:graphic>
      </p:graphicFrame>
      <p:sp>
        <p:nvSpPr>
          <p:cNvPr id="6" name="TextBox 5">
            <a:extLst>
              <a:ext uri="{FF2B5EF4-FFF2-40B4-BE49-F238E27FC236}">
                <a16:creationId xmlns:a16="http://schemas.microsoft.com/office/drawing/2014/main" id="{660E51CC-A8F7-4595-E39E-00F6B7A9F163}"/>
              </a:ext>
            </a:extLst>
          </p:cNvPr>
          <p:cNvSpPr txBox="1"/>
          <p:nvPr/>
        </p:nvSpPr>
        <p:spPr>
          <a:xfrm>
            <a:off x="1344478" y="2520773"/>
            <a:ext cx="10288291" cy="369332"/>
          </a:xfrm>
          <a:prstGeom prst="rect">
            <a:avLst/>
          </a:prstGeom>
          <a:noFill/>
        </p:spPr>
        <p:txBody>
          <a:bodyPr wrap="square">
            <a:spAutoFit/>
          </a:bodyPr>
          <a:lstStyle/>
          <a:p>
            <a:r>
              <a:rPr lang="en-IN" b="0" i="0" u="none" strike="noStrike" dirty="0">
                <a:solidFill>
                  <a:srgbClr val="000000"/>
                </a:solidFill>
                <a:effectLst/>
                <a:latin typeface="-webkit-standard"/>
              </a:rPr>
              <a:t>So </a:t>
            </a:r>
            <a:r>
              <a:rPr lang="en-IN" b="1" i="0" u="none" strike="noStrike" dirty="0">
                <a:solidFill>
                  <a:srgbClr val="000000"/>
                </a:solidFill>
                <a:effectLst/>
              </a:rPr>
              <a:t>Outlook</a:t>
            </a:r>
            <a:r>
              <a:rPr lang="en-IN" b="0" i="0" u="none" strike="noStrike" dirty="0">
                <a:solidFill>
                  <a:srgbClr val="000000"/>
                </a:solidFill>
                <a:effectLst/>
                <a:latin typeface="-webkit-standard"/>
              </a:rPr>
              <a:t> is actually the best root split (highest information gain ≈ 0.322).</a:t>
            </a:r>
          </a:p>
        </p:txBody>
      </p:sp>
    </p:spTree>
    <p:extLst>
      <p:ext uri="{BB962C8B-B14F-4D97-AF65-F5344CB8AC3E}">
        <p14:creationId xmlns:p14="http://schemas.microsoft.com/office/powerpoint/2010/main" val="2686299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7AB8-F218-AB2E-2203-D1C0F52269EC}"/>
              </a:ext>
            </a:extLst>
          </p:cNvPr>
          <p:cNvSpPr>
            <a:spLocks noGrp="1"/>
          </p:cNvSpPr>
          <p:nvPr>
            <p:ph type="title"/>
          </p:nvPr>
        </p:nvSpPr>
        <p:spPr>
          <a:xfrm>
            <a:off x="512736" y="133498"/>
            <a:ext cx="10515600" cy="1325563"/>
          </a:xfrm>
        </p:spPr>
        <p:txBody>
          <a:bodyPr/>
          <a:lstStyle/>
          <a:p>
            <a:r>
              <a:rPr lang="en-IN" b="1" dirty="0"/>
              <a:t>Branch 1: Outlook = Sunny</a:t>
            </a:r>
            <a:endParaRPr lang="en-US" dirty="0"/>
          </a:p>
        </p:txBody>
      </p:sp>
      <p:graphicFrame>
        <p:nvGraphicFramePr>
          <p:cNvPr id="27" name="Table 26">
            <a:extLst>
              <a:ext uri="{FF2B5EF4-FFF2-40B4-BE49-F238E27FC236}">
                <a16:creationId xmlns:a16="http://schemas.microsoft.com/office/drawing/2014/main" id="{A387430F-C714-CC57-605C-D2E229F10EB9}"/>
              </a:ext>
            </a:extLst>
          </p:cNvPr>
          <p:cNvGraphicFramePr>
            <a:graphicFrameLocks noGrp="1"/>
          </p:cNvGraphicFramePr>
          <p:nvPr>
            <p:extLst>
              <p:ext uri="{D42A27DB-BD31-4B8C-83A1-F6EECF244321}">
                <p14:modId xmlns:p14="http://schemas.microsoft.com/office/powerpoint/2010/main" val="1763387667"/>
              </p:ext>
            </p:extLst>
          </p:nvPr>
        </p:nvGraphicFramePr>
        <p:xfrm>
          <a:off x="512736" y="1689894"/>
          <a:ext cx="10336080" cy="1828800"/>
        </p:xfrm>
        <a:graphic>
          <a:graphicData uri="http://schemas.openxmlformats.org/drawingml/2006/table">
            <a:tbl>
              <a:tblPr/>
              <a:tblGrid>
                <a:gridCol w="1722680">
                  <a:extLst>
                    <a:ext uri="{9D8B030D-6E8A-4147-A177-3AD203B41FA5}">
                      <a16:colId xmlns:a16="http://schemas.microsoft.com/office/drawing/2014/main" val="4178613889"/>
                    </a:ext>
                  </a:extLst>
                </a:gridCol>
                <a:gridCol w="1722680">
                  <a:extLst>
                    <a:ext uri="{9D8B030D-6E8A-4147-A177-3AD203B41FA5}">
                      <a16:colId xmlns:a16="http://schemas.microsoft.com/office/drawing/2014/main" val="3358701504"/>
                    </a:ext>
                  </a:extLst>
                </a:gridCol>
                <a:gridCol w="1722680">
                  <a:extLst>
                    <a:ext uri="{9D8B030D-6E8A-4147-A177-3AD203B41FA5}">
                      <a16:colId xmlns:a16="http://schemas.microsoft.com/office/drawing/2014/main" val="2441295621"/>
                    </a:ext>
                  </a:extLst>
                </a:gridCol>
                <a:gridCol w="1722680">
                  <a:extLst>
                    <a:ext uri="{9D8B030D-6E8A-4147-A177-3AD203B41FA5}">
                      <a16:colId xmlns:a16="http://schemas.microsoft.com/office/drawing/2014/main" val="3459991210"/>
                    </a:ext>
                  </a:extLst>
                </a:gridCol>
                <a:gridCol w="1722680">
                  <a:extLst>
                    <a:ext uri="{9D8B030D-6E8A-4147-A177-3AD203B41FA5}">
                      <a16:colId xmlns:a16="http://schemas.microsoft.com/office/drawing/2014/main" val="1923338812"/>
                    </a:ext>
                  </a:extLst>
                </a:gridCol>
                <a:gridCol w="1722680">
                  <a:extLst>
                    <a:ext uri="{9D8B030D-6E8A-4147-A177-3AD203B41FA5}">
                      <a16:colId xmlns:a16="http://schemas.microsoft.com/office/drawing/2014/main" val="320480858"/>
                    </a:ext>
                  </a:extLst>
                </a:gridCol>
              </a:tblGrid>
              <a:tr h="265113">
                <a:tc>
                  <a:txBody>
                    <a:bodyPr/>
                    <a:lstStyle/>
                    <a:p>
                      <a:pPr>
                        <a:buNone/>
                      </a:pPr>
                      <a:r>
                        <a:rPr lang="en-IN" b="1"/>
                        <a:t>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a:t>Outlook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a:t>Temperature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a:t>Humidity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a:t>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t>Play Tennis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2075756"/>
                  </a:ext>
                </a:extLst>
              </a:tr>
              <a:tr h="265113">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Sunny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7346879"/>
                  </a:ext>
                </a:extLst>
              </a:tr>
              <a:tr h="265113">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Sunny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Strong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268295"/>
                  </a:ext>
                </a:extLst>
              </a:tr>
              <a:tr h="265113">
                <a:tc>
                  <a:txBody>
                    <a:bodyPr/>
                    <a:lstStyle/>
                    <a:p>
                      <a:pPr>
                        <a:buNone/>
                      </a:pPr>
                      <a:r>
                        <a:rPr lang="en-IN"/>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Sunny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Mild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9760990"/>
                  </a:ext>
                </a:extLst>
              </a:tr>
              <a:tr h="265113">
                <a:tc>
                  <a:txBody>
                    <a:bodyPr/>
                    <a:lstStyle/>
                    <a:p>
                      <a:pPr>
                        <a:buNone/>
                      </a:pPr>
                      <a:r>
                        <a:rPr lang="en-IN"/>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Sunny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Cool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737971"/>
                  </a:ext>
                </a:extLst>
              </a:tr>
            </a:tbl>
          </a:graphicData>
        </a:graphic>
      </p:graphicFrame>
      <p:sp>
        <p:nvSpPr>
          <p:cNvPr id="28" name="Rectangle 2">
            <a:extLst>
              <a:ext uri="{FF2B5EF4-FFF2-40B4-BE49-F238E27FC236}">
                <a16:creationId xmlns:a16="http://schemas.microsoft.com/office/drawing/2014/main" id="{27A811A8-27EC-B8B6-6F16-0890290B6EE7}"/>
              </a:ext>
            </a:extLst>
          </p:cNvPr>
          <p:cNvSpPr>
            <a:spLocks noChangeArrowheads="1"/>
          </p:cNvSpPr>
          <p:nvPr/>
        </p:nvSpPr>
        <p:spPr bwMode="auto">
          <a:xfrm>
            <a:off x="512736" y="1228229"/>
            <a:ext cx="72209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Subset of records where Outlook = Sunny: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 name="TextBox 29">
            <a:extLst>
              <a:ext uri="{FF2B5EF4-FFF2-40B4-BE49-F238E27FC236}">
                <a16:creationId xmlns:a16="http://schemas.microsoft.com/office/drawing/2014/main" id="{661C686D-CFE3-5B97-055C-0FC1542769BC}"/>
              </a:ext>
            </a:extLst>
          </p:cNvPr>
          <p:cNvSpPr txBox="1"/>
          <p:nvPr/>
        </p:nvSpPr>
        <p:spPr>
          <a:xfrm>
            <a:off x="512736" y="3611661"/>
            <a:ext cx="9561162" cy="646331"/>
          </a:xfrm>
          <a:prstGeom prst="rect">
            <a:avLst/>
          </a:prstGeom>
          <a:noFill/>
        </p:spPr>
        <p:txBody>
          <a:bodyPr wrap="square">
            <a:spAutoFit/>
          </a:bodyPr>
          <a:lstStyle/>
          <a:p>
            <a:pPr algn="l">
              <a:buNone/>
            </a:pPr>
            <a:r>
              <a:rPr lang="en-IN" b="0" i="0" u="none" strike="noStrike" dirty="0">
                <a:solidFill>
                  <a:srgbClr val="000000"/>
                </a:solidFill>
                <a:effectLst/>
              </a:rPr>
              <a:t>4 samples: 1 Yes, 3 No</a:t>
            </a:r>
          </a:p>
          <a:p>
            <a:pPr algn="l">
              <a:buNone/>
            </a:pPr>
            <a:r>
              <a:rPr lang="en-IN" b="0" i="0" u="none" strike="noStrike" dirty="0">
                <a:solidFill>
                  <a:srgbClr val="000000"/>
                </a:solidFill>
                <a:effectLst/>
              </a:rPr>
              <a:t>We now calculate Information Gain </a:t>
            </a:r>
            <a:r>
              <a:rPr lang="en-IN" b="1" i="0" u="none" strike="noStrike" dirty="0">
                <a:solidFill>
                  <a:srgbClr val="000000"/>
                </a:solidFill>
                <a:effectLst/>
              </a:rPr>
              <a:t>within this subset</a:t>
            </a:r>
            <a:r>
              <a:rPr lang="en-IN" b="0" i="0" u="none" strike="noStrike" dirty="0">
                <a:solidFill>
                  <a:srgbClr val="000000"/>
                </a:solidFill>
                <a:effectLst/>
              </a:rPr>
              <a:t> to find the next best attribute.</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8204E8B-3396-F224-D893-AC9831F6845C}"/>
                  </a:ext>
                </a:extLst>
              </p:cNvPr>
              <p:cNvSpPr txBox="1"/>
              <p:nvPr/>
            </p:nvSpPr>
            <p:spPr>
              <a:xfrm>
                <a:off x="357753" y="4212460"/>
                <a:ext cx="11947901" cy="2834622"/>
              </a:xfrm>
              <a:prstGeom prst="rect">
                <a:avLst/>
              </a:prstGeom>
              <a:noFill/>
            </p:spPr>
            <p:txBody>
              <a:bodyPr wrap="square">
                <a:spAutoFit/>
              </a:bodyPr>
              <a:lstStyle/>
              <a:p>
                <a:pPr algn="l">
                  <a:buNone/>
                </a:pPr>
                <a:r>
                  <a:rPr lang="en-IN" b="1" i="0" u="none" strike="noStrike" dirty="0">
                    <a:solidFill>
                      <a:srgbClr val="000000"/>
                    </a:solidFill>
                    <a:effectLst/>
                  </a:rPr>
                  <a:t>Entropy(Sunny Subset)</a:t>
                </a:r>
              </a:p>
              <a:p>
                <a:pPr>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𝐸𝑛𝑡𝑟𝑜𝑝𝑦</m:t>
                      </m:r>
                      <m:r>
                        <a:rPr lang="en-IN" i="0">
                          <a:latin typeface="Cambria Math" panose="02040503050406030204" pitchFamily="18" charset="0"/>
                        </a:rPr>
                        <m:t>=−</m:t>
                      </m:r>
                      <m:f>
                        <m:fPr>
                          <m:ctrlPr>
                            <a:rPr lang="ar-AE" i="1">
                              <a:latin typeface="Cambria Math" panose="02040503050406030204" pitchFamily="18" charset="0"/>
                            </a:rPr>
                          </m:ctrlPr>
                        </m:fPr>
                        <m:num>
                          <m:r>
                            <a:rPr lang="ar-AE" i="0">
                              <a:latin typeface="Cambria Math" panose="02040503050406030204" pitchFamily="18" charset="0"/>
                            </a:rPr>
                            <m:t>1</m:t>
                          </m:r>
                        </m:num>
                        <m:den>
                          <m:r>
                            <a:rPr lang="ar-AE" i="0">
                              <a:latin typeface="Cambria Math" panose="02040503050406030204" pitchFamily="18" charset="0"/>
                            </a:rPr>
                            <m:t>4</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i="0">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i="0">
                                  <a:latin typeface="Cambria Math" panose="02040503050406030204" pitchFamily="18" charset="0"/>
                                </a:rPr>
                                <m:t>1</m:t>
                              </m:r>
                            </m:num>
                            <m:den>
                              <m:r>
                                <a:rPr lang="ar-AE" i="0">
                                  <a:latin typeface="Cambria Math" panose="02040503050406030204" pitchFamily="18" charset="0"/>
                                </a:rPr>
                                <m:t>4</m:t>
                              </m:r>
                            </m:den>
                          </m:f>
                        </m:e>
                      </m:d>
                      <m:r>
                        <a:rPr lang="ar-AE" i="0">
                          <a:latin typeface="Cambria Math" panose="02040503050406030204" pitchFamily="18" charset="0"/>
                        </a:rPr>
                        <m:t>−</m:t>
                      </m:r>
                      <m:f>
                        <m:fPr>
                          <m:ctrlPr>
                            <a:rPr lang="ar-AE" i="1">
                              <a:latin typeface="Cambria Math" panose="02040503050406030204" pitchFamily="18" charset="0"/>
                            </a:rPr>
                          </m:ctrlPr>
                        </m:fPr>
                        <m:num>
                          <m:r>
                            <a:rPr lang="ar-AE" i="0">
                              <a:latin typeface="Cambria Math" panose="02040503050406030204" pitchFamily="18" charset="0"/>
                            </a:rPr>
                            <m:t>3</m:t>
                          </m:r>
                        </m:num>
                        <m:den>
                          <m:r>
                            <a:rPr lang="ar-AE" i="0">
                              <a:latin typeface="Cambria Math" panose="02040503050406030204" pitchFamily="18" charset="0"/>
                            </a:rPr>
                            <m:t>4</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i="0">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i="0">
                                  <a:latin typeface="Cambria Math" panose="02040503050406030204" pitchFamily="18" charset="0"/>
                                </a:rPr>
                                <m:t>3</m:t>
                              </m:r>
                            </m:num>
                            <m:den>
                              <m:r>
                                <a:rPr lang="ar-AE" i="0">
                                  <a:latin typeface="Cambria Math" panose="02040503050406030204" pitchFamily="18" charset="0"/>
                                </a:rPr>
                                <m:t>4</m:t>
                              </m:r>
                            </m:den>
                          </m:f>
                        </m:e>
                      </m:d>
                      <m:r>
                        <a:rPr lang="ar-AE" i="0">
                          <a:latin typeface="Cambria Math" panose="02040503050406030204" pitchFamily="18" charset="0"/>
                        </a:rPr>
                        <m:t>=0.811</m:t>
                      </m:r>
                    </m:oMath>
                  </m:oMathPara>
                </a14:m>
                <a:endParaRPr lang="en-US" dirty="0"/>
              </a:p>
              <a:p>
                <a:r>
                  <a:rPr lang="en-US" dirty="0"/>
                  <a:t>Check for each attribute now: Temperature, humidity,  Wind</a:t>
                </a:r>
              </a:p>
              <a:p>
                <a:r>
                  <a:rPr lang="en-US" dirty="0"/>
                  <a:t>For </a:t>
                </a:r>
                <a:r>
                  <a:rPr lang="en-US" b="1" dirty="0"/>
                  <a:t>attribute humidity</a:t>
                </a:r>
                <a:r>
                  <a:rPr lang="en-US" dirty="0"/>
                  <a:t>, entropy=0 (perfect classification)</a:t>
                </a:r>
              </a:p>
              <a:p>
                <a:r>
                  <a:rPr lang="en-IN" dirty="0"/>
                  <a:t>If </a:t>
                </a:r>
                <a:r>
                  <a:rPr lang="en-IN" b="1" dirty="0"/>
                  <a:t>entropy = 0</a:t>
                </a:r>
                <a:r>
                  <a:rPr lang="en-IN" dirty="0"/>
                  <a:t>,</a:t>
                </a:r>
                <a:br>
                  <a:rPr lang="en-IN" dirty="0"/>
                </a:br>
                <a:r>
                  <a:rPr lang="en-IN" dirty="0"/>
                  <a:t>→ the algorithm </a:t>
                </a:r>
                <a:r>
                  <a:rPr lang="en-IN" b="1" dirty="0"/>
                  <a:t>stops splitting further</a:t>
                </a:r>
                <a:br>
                  <a:rPr lang="en-IN" dirty="0"/>
                </a:br>
                <a:r>
                  <a:rPr lang="en-IN" dirty="0"/>
                  <a:t>→ and creates a </a:t>
                </a:r>
                <a:r>
                  <a:rPr lang="en-IN" b="1" dirty="0"/>
                  <a:t>leaf </a:t>
                </a:r>
                <a:r>
                  <a:rPr lang="en-IN" b="1"/>
                  <a:t>node</a:t>
                </a:r>
                <a:r>
                  <a:rPr lang="en-IN"/>
                  <a:t> labelled </a:t>
                </a:r>
                <a:r>
                  <a:rPr lang="en-IN" dirty="0"/>
                  <a:t>with that class.</a:t>
                </a:r>
                <a:endParaRPr lang="en-US" dirty="0"/>
              </a:p>
              <a:p>
                <a:r>
                  <a:rPr lang="en-IN" b="1" dirty="0"/>
                  <a:t>Humidity</a:t>
                </a:r>
                <a:r>
                  <a:rPr lang="en-IN" dirty="0"/>
                  <a:t> becomes the next node under “Sunny”.</a:t>
                </a:r>
              </a:p>
              <a:p>
                <a:pPr>
                  <a:buNone/>
                </a:pPr>
                <a:endParaRPr lang="ar-AE" dirty="0"/>
              </a:p>
            </p:txBody>
          </p:sp>
        </mc:Choice>
        <mc:Fallback xmlns="">
          <p:sp>
            <p:nvSpPr>
              <p:cNvPr id="32" name="TextBox 31">
                <a:extLst>
                  <a:ext uri="{FF2B5EF4-FFF2-40B4-BE49-F238E27FC236}">
                    <a16:creationId xmlns:a16="http://schemas.microsoft.com/office/drawing/2014/main" id="{08204E8B-3396-F224-D893-AC9831F6845C}"/>
                  </a:ext>
                </a:extLst>
              </p:cNvPr>
              <p:cNvSpPr txBox="1">
                <a:spLocks noRot="1" noChangeAspect="1" noMove="1" noResize="1" noEditPoints="1" noAdjustHandles="1" noChangeArrowheads="1" noChangeShapeType="1" noTextEdit="1"/>
              </p:cNvSpPr>
              <p:nvPr/>
            </p:nvSpPr>
            <p:spPr>
              <a:xfrm>
                <a:off x="357753" y="4212460"/>
                <a:ext cx="11947901" cy="2834622"/>
              </a:xfrm>
              <a:prstGeom prst="rect">
                <a:avLst/>
              </a:prstGeom>
              <a:blipFill>
                <a:blip r:embed="rId3"/>
                <a:stretch>
                  <a:fillRect l="-425" t="-893" b="-2679"/>
                </a:stretch>
              </a:blipFill>
            </p:spPr>
            <p:txBody>
              <a:bodyPr/>
              <a:lstStyle/>
              <a:p>
                <a:r>
                  <a:rPr lang="en-US">
                    <a:noFill/>
                  </a:rPr>
                  <a:t> </a:t>
                </a:r>
              </a:p>
            </p:txBody>
          </p:sp>
        </mc:Fallback>
      </mc:AlternateContent>
    </p:spTree>
    <p:extLst>
      <p:ext uri="{BB962C8B-B14F-4D97-AF65-F5344CB8AC3E}">
        <p14:creationId xmlns:p14="http://schemas.microsoft.com/office/powerpoint/2010/main" val="901539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AA20E-056D-948A-5D04-294A689829ED}"/>
              </a:ext>
            </a:extLst>
          </p:cNvPr>
          <p:cNvSpPr>
            <a:spLocks noGrp="1"/>
          </p:cNvSpPr>
          <p:nvPr>
            <p:ph type="title"/>
          </p:nvPr>
        </p:nvSpPr>
        <p:spPr/>
        <p:txBody>
          <a:bodyPr/>
          <a:lstStyle/>
          <a:p>
            <a:r>
              <a:rPr lang="en-IN" b="1" dirty="0"/>
              <a:t>Branch 2: Outlook = Overcast</a:t>
            </a:r>
            <a:endParaRPr lang="en-US" dirty="0"/>
          </a:p>
        </p:txBody>
      </p:sp>
      <p:graphicFrame>
        <p:nvGraphicFramePr>
          <p:cNvPr id="4" name="Content Placeholder 3">
            <a:extLst>
              <a:ext uri="{FF2B5EF4-FFF2-40B4-BE49-F238E27FC236}">
                <a16:creationId xmlns:a16="http://schemas.microsoft.com/office/drawing/2014/main" id="{31FB7A85-C33C-DE7B-647D-615CCAEB96A3}"/>
              </a:ext>
            </a:extLst>
          </p:cNvPr>
          <p:cNvGraphicFramePr>
            <a:graphicFrameLocks noGrp="1"/>
          </p:cNvGraphicFramePr>
          <p:nvPr>
            <p:ph idx="1"/>
            <p:extLst>
              <p:ext uri="{D42A27DB-BD31-4B8C-83A1-F6EECF244321}">
                <p14:modId xmlns:p14="http://schemas.microsoft.com/office/powerpoint/2010/main" val="335643472"/>
              </p:ext>
            </p:extLst>
          </p:nvPr>
        </p:nvGraphicFramePr>
        <p:xfrm>
          <a:off x="574729" y="1700394"/>
          <a:ext cx="10515600" cy="1097280"/>
        </p:xfrm>
        <a:graphic>
          <a:graphicData uri="http://schemas.openxmlformats.org/drawingml/2006/table">
            <a:tbl>
              <a:tblPr/>
              <a:tblGrid>
                <a:gridCol w="1752600">
                  <a:extLst>
                    <a:ext uri="{9D8B030D-6E8A-4147-A177-3AD203B41FA5}">
                      <a16:colId xmlns:a16="http://schemas.microsoft.com/office/drawing/2014/main" val="165394327"/>
                    </a:ext>
                  </a:extLst>
                </a:gridCol>
                <a:gridCol w="1752600">
                  <a:extLst>
                    <a:ext uri="{9D8B030D-6E8A-4147-A177-3AD203B41FA5}">
                      <a16:colId xmlns:a16="http://schemas.microsoft.com/office/drawing/2014/main" val="3738405218"/>
                    </a:ext>
                  </a:extLst>
                </a:gridCol>
                <a:gridCol w="1752600">
                  <a:extLst>
                    <a:ext uri="{9D8B030D-6E8A-4147-A177-3AD203B41FA5}">
                      <a16:colId xmlns:a16="http://schemas.microsoft.com/office/drawing/2014/main" val="835499336"/>
                    </a:ext>
                  </a:extLst>
                </a:gridCol>
                <a:gridCol w="1752600">
                  <a:extLst>
                    <a:ext uri="{9D8B030D-6E8A-4147-A177-3AD203B41FA5}">
                      <a16:colId xmlns:a16="http://schemas.microsoft.com/office/drawing/2014/main" val="1145694645"/>
                    </a:ext>
                  </a:extLst>
                </a:gridCol>
                <a:gridCol w="1752600">
                  <a:extLst>
                    <a:ext uri="{9D8B030D-6E8A-4147-A177-3AD203B41FA5}">
                      <a16:colId xmlns:a16="http://schemas.microsoft.com/office/drawing/2014/main" val="2699650644"/>
                    </a:ext>
                  </a:extLst>
                </a:gridCol>
                <a:gridCol w="1752600">
                  <a:extLst>
                    <a:ext uri="{9D8B030D-6E8A-4147-A177-3AD203B41FA5}">
                      <a16:colId xmlns:a16="http://schemas.microsoft.com/office/drawing/2014/main" val="44257234"/>
                    </a:ext>
                  </a:extLst>
                </a:gridCol>
              </a:tblGrid>
              <a:tr h="0">
                <a:tc>
                  <a:txBody>
                    <a:bodyPr/>
                    <a:lstStyle/>
                    <a:p>
                      <a:pPr>
                        <a:buNone/>
                      </a:pPr>
                      <a:r>
                        <a:rPr lang="en-IN" dirty="0"/>
                        <a:t>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Outlook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Temperature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Humidity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Play Tennis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6783852"/>
                  </a:ext>
                </a:extLst>
              </a:tr>
              <a:tr h="0">
                <a:tc>
                  <a:txBody>
                    <a:bodyPr/>
                    <a:lstStyle/>
                    <a:p>
                      <a:pPr>
                        <a:buNone/>
                      </a:pPr>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Overcast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2515085"/>
                  </a:ext>
                </a:extLst>
              </a:tr>
              <a:tr h="0">
                <a:tc>
                  <a:txBody>
                    <a:bodyPr/>
                    <a:lstStyle/>
                    <a:p>
                      <a:pPr>
                        <a:buNone/>
                      </a:pPr>
                      <a:r>
                        <a:rPr lang="en-IN"/>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Overcast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Cool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Strong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70660986"/>
                  </a:ext>
                </a:extLst>
              </a:tr>
            </a:tbl>
          </a:graphicData>
        </a:graphic>
      </p:graphicFrame>
      <mc:AlternateContent xmlns:mc="http://schemas.openxmlformats.org/markup-compatibility/2006" xmlns:a14="http://schemas.microsoft.com/office/drawing/2010/main">
        <mc:Choice Requires="a14">
          <p:sp>
            <p:nvSpPr>
              <p:cNvPr id="5" name="Rectangle 1">
                <a:extLst>
                  <a:ext uri="{FF2B5EF4-FFF2-40B4-BE49-F238E27FC236}">
                    <a16:creationId xmlns:a16="http://schemas.microsoft.com/office/drawing/2014/main" id="{51BB3FD3-820C-578B-C1E2-575AC1389B64}"/>
                  </a:ext>
                </a:extLst>
              </p:cNvPr>
              <p:cNvSpPr>
                <a:spLocks noChangeArrowheads="1"/>
              </p:cNvSpPr>
              <p:nvPr/>
            </p:nvSpPr>
            <p:spPr bwMode="auto">
              <a:xfrm>
                <a:off x="574729" y="2945879"/>
                <a:ext cx="8967835" cy="403392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𝐸𝑛𝑡𝑟𝑜𝑝𝑦</m:t>
                      </m:r>
                      <m:d>
                        <m:dPr>
                          <m:ctrlPr>
                            <a:rPr lang="ar-AE" i="1">
                              <a:latin typeface="Cambria Math" panose="02040503050406030204" pitchFamily="18" charset="0"/>
                            </a:rPr>
                          </m:ctrlPr>
                        </m:dPr>
                        <m:e>
                          <m:r>
                            <a:rPr lang="ar-AE" i="1">
                              <a:latin typeface="Cambria Math" panose="02040503050406030204" pitchFamily="18" charset="0"/>
                            </a:rPr>
                            <m:t>𝑆</m:t>
                          </m:r>
                        </m:e>
                      </m:d>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𝑦𝑒𝑠</m:t>
                          </m:r>
                        </m:sub>
                      </m:sSub>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a:latin typeface="Cambria Math" panose="02040503050406030204" pitchFamily="18" charset="0"/>
                            </a:rPr>
                            <m:t>2</m:t>
                          </m:r>
                        </m:sub>
                      </m:sSub>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𝑦𝑒𝑠</m:t>
                              </m:r>
                            </m:sub>
                          </m:sSub>
                        </m:e>
                      </m:d>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𝑛𝑜</m:t>
                          </m:r>
                        </m:sub>
                      </m:sSub>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a:latin typeface="Cambria Math" panose="02040503050406030204" pitchFamily="18" charset="0"/>
                            </a:rPr>
                            <m:t>2</m:t>
                          </m:r>
                        </m:sub>
                      </m:sSub>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𝑛𝑜</m:t>
                              </m:r>
                            </m:sub>
                          </m:sSub>
                        </m:e>
                      </m:d>
                    </m:oMath>
                  </m:oMathPara>
                </a14:m>
                <a:endParaRPr lang="ar-AE" dirty="0"/>
              </a:p>
              <a:p>
                <a:r>
                  <a:rPr lang="en-IN" dirty="0"/>
                  <a:t>Here:</a:t>
                </a:r>
              </a:p>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𝑦𝑒𝑠</m:t>
                          </m:r>
                        </m:sub>
                      </m:sSub>
                      <m:r>
                        <a:rPr lang="ar-AE">
                          <a:latin typeface="Cambria Math" panose="02040503050406030204" pitchFamily="18" charset="0"/>
                        </a:rPr>
                        <m:t>=2/2=1</m:t>
                      </m:r>
                    </m:oMath>
                  </m:oMathPara>
                </a14:m>
                <a:endParaRPr lang="ar-AE" dirty="0"/>
              </a:p>
              <a:p>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𝑛𝑜</m:t>
                          </m:r>
                        </m:sub>
                      </m:sSub>
                      <m:r>
                        <a:rPr lang="ar-AE">
                          <a:latin typeface="Cambria Math" panose="02040503050406030204" pitchFamily="18" charset="0"/>
                        </a:rPr>
                        <m:t>=0/2=0</m:t>
                      </m:r>
                    </m:oMath>
                  </m:oMathPara>
                </a14:m>
                <a:endParaRPr lang="ar-AE" dirty="0"/>
              </a:p>
              <a:p>
                <a:pPr/>
                <a14:m>
                  <m:oMathPara xmlns:m="http://schemas.openxmlformats.org/officeDocument/2006/math">
                    <m:oMathParaPr>
                      <m:jc m:val="centerGroup"/>
                    </m:oMathParaPr>
                    <m:oMath xmlns:m="http://schemas.openxmlformats.org/officeDocument/2006/math">
                      <m:r>
                        <a:rPr lang="ar-AE" i="1">
                          <a:latin typeface="Cambria Math" panose="02040503050406030204" pitchFamily="18" charset="0"/>
                        </a:rPr>
                        <m:t>𝐸𝑛𝑡𝑟𝑜𝑝𝑦</m:t>
                      </m:r>
                      <m:r>
                        <a:rPr lang="ar-AE">
                          <a:latin typeface="Cambria Math" panose="02040503050406030204" pitchFamily="18" charset="0"/>
                        </a:rPr>
                        <m:t>=−</m:t>
                      </m:r>
                      <m:d>
                        <m:dPr>
                          <m:ctrlPr>
                            <a:rPr lang="ar-AE" i="1">
                              <a:latin typeface="Cambria Math" panose="02040503050406030204" pitchFamily="18" charset="0"/>
                            </a:rPr>
                          </m:ctrlPr>
                        </m:dPr>
                        <m:e>
                          <m:r>
                            <a:rPr lang="ar-AE">
                              <a:latin typeface="Cambria Math" panose="02040503050406030204" pitchFamily="18" charset="0"/>
                            </a:rPr>
                            <m:t>1</m:t>
                          </m:r>
                        </m:e>
                      </m:d>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a:latin typeface="Cambria Math" panose="02040503050406030204" pitchFamily="18" charset="0"/>
                            </a:rPr>
                            <m:t>2</m:t>
                          </m:r>
                        </m:sub>
                      </m:sSub>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−0</m:t>
                      </m:r>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a:latin typeface="Cambria Math" panose="02040503050406030204" pitchFamily="18" charset="0"/>
                            </a:rPr>
                            <m:t>2</m:t>
                          </m:r>
                        </m:sub>
                      </m:sSub>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=0</m:t>
                      </m:r>
                    </m:oMath>
                  </m:oMathPara>
                </a14:m>
                <a:endParaRPr lang="ar-AE" dirty="0"/>
              </a:p>
              <a:p>
                <a:r>
                  <a:rPr lang="en-IN" b="1" dirty="0"/>
                  <a:t>Entropy = 0 means the subset is “pure.”</a:t>
                </a:r>
              </a:p>
              <a:p>
                <a:endParaRPr lang="en-IN" dirty="0"/>
              </a:p>
              <a:p>
                <a:r>
                  <a:rPr lang="en-IN" dirty="0"/>
                  <a:t>If </a:t>
                </a:r>
                <a:r>
                  <a:rPr lang="en-IN" b="1" dirty="0"/>
                  <a:t>entropy = 0</a:t>
                </a:r>
                <a:r>
                  <a:rPr lang="en-IN" dirty="0"/>
                  <a:t>,</a:t>
                </a:r>
                <a:br>
                  <a:rPr lang="en-IN" dirty="0"/>
                </a:br>
                <a:r>
                  <a:rPr lang="en-IN" dirty="0"/>
                  <a:t>→ the algorithm </a:t>
                </a:r>
                <a:r>
                  <a:rPr lang="en-IN" b="1" dirty="0"/>
                  <a:t>stops splitting further</a:t>
                </a:r>
                <a:br>
                  <a:rPr lang="en-IN" dirty="0"/>
                </a:br>
                <a:r>
                  <a:rPr lang="en-IN" dirty="0"/>
                  <a:t>→ and creates a </a:t>
                </a:r>
                <a:r>
                  <a:rPr lang="en-IN" b="1" dirty="0"/>
                  <a:t>leaf node</a:t>
                </a:r>
                <a:r>
                  <a:rPr lang="en-IN" dirty="0"/>
                  <a:t> </a:t>
                </a:r>
                <a:r>
                  <a:rPr lang="en-IN" dirty="0" err="1"/>
                  <a:t>labeled</a:t>
                </a:r>
                <a:r>
                  <a:rPr lang="en-IN" dirty="0"/>
                  <a:t> with that class.</a:t>
                </a:r>
                <a:endParaRPr lang="en-US" dirty="0"/>
              </a:p>
              <a:p>
                <a:r>
                  <a:rPr lang="en-IN" b="1" dirty="0"/>
                  <a:t>Overcast</a:t>
                </a:r>
                <a:r>
                  <a:rPr lang="en-IN" dirty="0"/>
                  <a:t> directly becomes the leaf node= “yes”</a:t>
                </a:r>
              </a:p>
              <a:p>
                <a:r>
                  <a:rPr lang="en-IN" dirty="0"/>
                  <a:t>it perfectly predicts “Play Tennis = Yes” every time Outlook is Overcast.</a:t>
                </a:r>
              </a:p>
              <a:p>
                <a:endParaRPr lang="en-IN"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5" name="Rectangle 1">
                <a:extLst>
                  <a:ext uri="{FF2B5EF4-FFF2-40B4-BE49-F238E27FC236}">
                    <a16:creationId xmlns:a16="http://schemas.microsoft.com/office/drawing/2014/main" id="{51BB3FD3-820C-578B-C1E2-575AC1389B64}"/>
                  </a:ext>
                </a:extLst>
              </p:cNvPr>
              <p:cNvSpPr>
                <a:spLocks noRot="1" noChangeAspect="1" noMove="1" noResize="1" noEditPoints="1" noAdjustHandles="1" noChangeArrowheads="1" noChangeShapeType="1" noTextEdit="1"/>
              </p:cNvSpPr>
              <p:nvPr/>
            </p:nvSpPr>
            <p:spPr bwMode="auto">
              <a:xfrm>
                <a:off x="574729" y="2945879"/>
                <a:ext cx="8967835" cy="4033925"/>
              </a:xfrm>
              <a:prstGeom prst="rect">
                <a:avLst/>
              </a:prstGeom>
              <a:blipFill>
                <a:blip r:embed="rId2"/>
                <a:stretch>
                  <a:fillRect l="-56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457602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B0D1C-7D8A-757F-74D3-695B5767C0A0}"/>
              </a:ext>
            </a:extLst>
          </p:cNvPr>
          <p:cNvSpPr>
            <a:spLocks noGrp="1"/>
          </p:cNvSpPr>
          <p:nvPr>
            <p:ph type="title"/>
          </p:nvPr>
        </p:nvSpPr>
        <p:spPr/>
        <p:txBody>
          <a:bodyPr/>
          <a:lstStyle/>
          <a:p>
            <a:r>
              <a:rPr lang="en-US" b="1" dirty="0"/>
              <a:t>Branch 3:</a:t>
            </a:r>
            <a:r>
              <a:rPr lang="en-IN" b="1" dirty="0"/>
              <a:t>Outlook = Rain</a:t>
            </a:r>
            <a:endParaRPr lang="en-US" b="1" dirty="0"/>
          </a:p>
        </p:txBody>
      </p:sp>
      <p:graphicFrame>
        <p:nvGraphicFramePr>
          <p:cNvPr id="4" name="Content Placeholder 3">
            <a:extLst>
              <a:ext uri="{FF2B5EF4-FFF2-40B4-BE49-F238E27FC236}">
                <a16:creationId xmlns:a16="http://schemas.microsoft.com/office/drawing/2014/main" id="{4273AEA6-007E-653D-8289-B9528DD68F08}"/>
              </a:ext>
            </a:extLst>
          </p:cNvPr>
          <p:cNvGraphicFramePr>
            <a:graphicFrameLocks noGrp="1"/>
          </p:cNvGraphicFramePr>
          <p:nvPr>
            <p:ph idx="1"/>
            <p:extLst>
              <p:ext uri="{D42A27DB-BD31-4B8C-83A1-F6EECF244321}">
                <p14:modId xmlns:p14="http://schemas.microsoft.com/office/powerpoint/2010/main" val="1844532638"/>
              </p:ext>
            </p:extLst>
          </p:nvPr>
        </p:nvGraphicFramePr>
        <p:xfrm>
          <a:off x="712922" y="1919288"/>
          <a:ext cx="10515600" cy="1828800"/>
        </p:xfrm>
        <a:graphic>
          <a:graphicData uri="http://schemas.openxmlformats.org/drawingml/2006/table">
            <a:tbl>
              <a:tblPr/>
              <a:tblGrid>
                <a:gridCol w="1752600">
                  <a:extLst>
                    <a:ext uri="{9D8B030D-6E8A-4147-A177-3AD203B41FA5}">
                      <a16:colId xmlns:a16="http://schemas.microsoft.com/office/drawing/2014/main" val="2489376194"/>
                    </a:ext>
                  </a:extLst>
                </a:gridCol>
                <a:gridCol w="1752600">
                  <a:extLst>
                    <a:ext uri="{9D8B030D-6E8A-4147-A177-3AD203B41FA5}">
                      <a16:colId xmlns:a16="http://schemas.microsoft.com/office/drawing/2014/main" val="3721416710"/>
                    </a:ext>
                  </a:extLst>
                </a:gridCol>
                <a:gridCol w="1752600">
                  <a:extLst>
                    <a:ext uri="{9D8B030D-6E8A-4147-A177-3AD203B41FA5}">
                      <a16:colId xmlns:a16="http://schemas.microsoft.com/office/drawing/2014/main" val="3512503276"/>
                    </a:ext>
                  </a:extLst>
                </a:gridCol>
                <a:gridCol w="1752600">
                  <a:extLst>
                    <a:ext uri="{9D8B030D-6E8A-4147-A177-3AD203B41FA5}">
                      <a16:colId xmlns:a16="http://schemas.microsoft.com/office/drawing/2014/main" val="3352388391"/>
                    </a:ext>
                  </a:extLst>
                </a:gridCol>
                <a:gridCol w="1752600">
                  <a:extLst>
                    <a:ext uri="{9D8B030D-6E8A-4147-A177-3AD203B41FA5}">
                      <a16:colId xmlns:a16="http://schemas.microsoft.com/office/drawing/2014/main" val="931749243"/>
                    </a:ext>
                  </a:extLst>
                </a:gridCol>
                <a:gridCol w="1752600">
                  <a:extLst>
                    <a:ext uri="{9D8B030D-6E8A-4147-A177-3AD203B41FA5}">
                      <a16:colId xmlns:a16="http://schemas.microsoft.com/office/drawing/2014/main" val="3660803701"/>
                    </a:ext>
                  </a:extLst>
                </a:gridCol>
              </a:tblGrid>
              <a:tr h="0">
                <a:tc>
                  <a:txBody>
                    <a:bodyPr/>
                    <a:lstStyle/>
                    <a:p>
                      <a:pPr>
                        <a:buNone/>
                      </a:pPr>
                      <a:r>
                        <a:rPr lang="en-IN" b="1" dirty="0"/>
                        <a:t>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t>Outlook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t>Temperature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t>Humidity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t>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t>Play Tennis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7228330"/>
                  </a:ext>
                </a:extLst>
              </a:tr>
              <a:tr h="0">
                <a:tc>
                  <a:txBody>
                    <a:bodyPr/>
                    <a:lstStyle/>
                    <a:p>
                      <a:pPr>
                        <a:buNone/>
                      </a:pPr>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Rain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Mild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635494"/>
                  </a:ext>
                </a:extLst>
              </a:tr>
              <a:tr h="0">
                <a:tc>
                  <a:txBody>
                    <a:bodyPr/>
                    <a:lstStyle/>
                    <a:p>
                      <a:pPr>
                        <a:buNone/>
                      </a:pPr>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Rain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Cool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4222550"/>
                  </a:ext>
                </a:extLst>
              </a:tr>
              <a:tr h="0">
                <a:tc>
                  <a:txBody>
                    <a:bodyPr/>
                    <a:lstStyle/>
                    <a:p>
                      <a:pPr>
                        <a:buNone/>
                      </a:pPr>
                      <a:r>
                        <a:rPr lang="en-IN"/>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Rain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Cool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Strong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2996396"/>
                  </a:ext>
                </a:extLst>
              </a:tr>
              <a:tr h="0">
                <a:tc>
                  <a:txBody>
                    <a:bodyPr/>
                    <a:lstStyle/>
                    <a:p>
                      <a:pPr>
                        <a:buNone/>
                      </a:pPr>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Rain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Mild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0488856"/>
                  </a:ext>
                </a:extLst>
              </a:tr>
            </a:tbl>
          </a:graphicData>
        </a:graphic>
      </p:graphicFrame>
      <p:sp>
        <p:nvSpPr>
          <p:cNvPr id="5" name="Rectangle 1">
            <a:extLst>
              <a:ext uri="{FF2B5EF4-FFF2-40B4-BE49-F238E27FC236}">
                <a16:creationId xmlns:a16="http://schemas.microsoft.com/office/drawing/2014/main" id="{1AEB46C8-10B5-C3BD-D74A-3C4F1ABAEBB2}"/>
              </a:ext>
            </a:extLst>
          </p:cNvPr>
          <p:cNvSpPr>
            <a:spLocks noChangeArrowheads="1"/>
          </p:cNvSpPr>
          <p:nvPr/>
        </p:nvSpPr>
        <p:spPr bwMode="auto">
          <a:xfrm>
            <a:off x="712922" y="1462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rPr>
              <a:t>Subset: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0E89D16-A9B6-6510-257C-3699222AC047}"/>
                  </a:ext>
                </a:extLst>
              </p:cNvPr>
              <p:cNvSpPr txBox="1"/>
              <p:nvPr/>
            </p:nvSpPr>
            <p:spPr>
              <a:xfrm>
                <a:off x="838200" y="3976688"/>
                <a:ext cx="6455044" cy="895630"/>
              </a:xfrm>
              <a:prstGeom prst="rect">
                <a:avLst/>
              </a:prstGeom>
              <a:noFill/>
            </p:spPr>
            <p:txBody>
              <a:bodyPr wrap="square">
                <a:spAutoFit/>
              </a:bodyPr>
              <a:lstStyle/>
              <a:p>
                <a:pPr algn="l">
                  <a:buNone/>
                </a:pPr>
                <a:r>
                  <a:rPr lang="en-IN" b="1" i="0" u="none" strike="noStrike" dirty="0">
                    <a:solidFill>
                      <a:srgbClr val="000000"/>
                    </a:solidFill>
                    <a:effectLst/>
                  </a:rPr>
                  <a:t>Entropy(Rain Subset)</a:t>
                </a:r>
              </a:p>
              <a:p>
                <a:pPr>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𝐸𝑛𝑡𝑟𝑜𝑝𝑦</m:t>
                      </m:r>
                      <m:r>
                        <a:rPr lang="en-IN" i="0">
                          <a:latin typeface="Cambria Math" panose="02040503050406030204" pitchFamily="18" charset="0"/>
                        </a:rPr>
                        <m:t>=−</m:t>
                      </m:r>
                      <m:f>
                        <m:fPr>
                          <m:ctrlPr>
                            <a:rPr lang="ar-AE" i="1">
                              <a:latin typeface="Cambria Math" panose="02040503050406030204" pitchFamily="18" charset="0"/>
                            </a:rPr>
                          </m:ctrlPr>
                        </m:fPr>
                        <m:num>
                          <m:r>
                            <a:rPr lang="ar-AE" i="0">
                              <a:latin typeface="Cambria Math" panose="02040503050406030204" pitchFamily="18" charset="0"/>
                            </a:rPr>
                            <m:t>3</m:t>
                          </m:r>
                        </m:num>
                        <m:den>
                          <m:r>
                            <a:rPr lang="ar-AE" i="0">
                              <a:latin typeface="Cambria Math" panose="02040503050406030204" pitchFamily="18" charset="0"/>
                            </a:rPr>
                            <m:t>4</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i="0">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i="0">
                                  <a:latin typeface="Cambria Math" panose="02040503050406030204" pitchFamily="18" charset="0"/>
                                </a:rPr>
                                <m:t>3</m:t>
                              </m:r>
                            </m:num>
                            <m:den>
                              <m:r>
                                <a:rPr lang="ar-AE" i="0">
                                  <a:latin typeface="Cambria Math" panose="02040503050406030204" pitchFamily="18" charset="0"/>
                                </a:rPr>
                                <m:t>4</m:t>
                              </m:r>
                            </m:den>
                          </m:f>
                        </m:e>
                      </m:d>
                      <m:r>
                        <a:rPr lang="ar-AE" i="0">
                          <a:latin typeface="Cambria Math" panose="02040503050406030204" pitchFamily="18" charset="0"/>
                        </a:rPr>
                        <m:t>−</m:t>
                      </m:r>
                      <m:f>
                        <m:fPr>
                          <m:ctrlPr>
                            <a:rPr lang="ar-AE" i="1">
                              <a:latin typeface="Cambria Math" panose="02040503050406030204" pitchFamily="18" charset="0"/>
                            </a:rPr>
                          </m:ctrlPr>
                        </m:fPr>
                        <m:num>
                          <m:r>
                            <a:rPr lang="ar-AE" i="0">
                              <a:latin typeface="Cambria Math" panose="02040503050406030204" pitchFamily="18" charset="0"/>
                            </a:rPr>
                            <m:t>1</m:t>
                          </m:r>
                        </m:num>
                        <m:den>
                          <m:r>
                            <a:rPr lang="ar-AE" i="0">
                              <a:latin typeface="Cambria Math" panose="02040503050406030204" pitchFamily="18" charset="0"/>
                            </a:rPr>
                            <m:t>4</m:t>
                          </m:r>
                        </m:den>
                      </m:f>
                      <m:sSub>
                        <m:sSubPr>
                          <m:ctrlPr>
                            <a:rPr lang="ar-AE" i="1">
                              <a:latin typeface="Cambria Math" panose="02040503050406030204" pitchFamily="18" charset="0"/>
                            </a:rPr>
                          </m:ctrlPr>
                        </m:sSubPr>
                        <m:e>
                          <m:r>
                            <a:rPr lang="en-US" b="0" i="1" smtClean="0">
                              <a:latin typeface="Cambria Math" panose="02040503050406030204" pitchFamily="18" charset="0"/>
                            </a:rPr>
                            <m:t>𝑙𝑜𝑔</m:t>
                          </m:r>
                        </m:e>
                        <m:sub>
                          <m:r>
                            <a:rPr lang="ar-AE" i="0">
                              <a:latin typeface="Cambria Math" panose="02040503050406030204" pitchFamily="18" charset="0"/>
                            </a:rPr>
                            <m:t>2</m:t>
                          </m:r>
                        </m:sub>
                      </m:sSub>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i="0">
                                  <a:latin typeface="Cambria Math" panose="02040503050406030204" pitchFamily="18" charset="0"/>
                                </a:rPr>
                                <m:t>1</m:t>
                              </m:r>
                            </m:num>
                            <m:den>
                              <m:r>
                                <a:rPr lang="ar-AE" i="0">
                                  <a:latin typeface="Cambria Math" panose="02040503050406030204" pitchFamily="18" charset="0"/>
                                </a:rPr>
                                <m:t>4</m:t>
                              </m:r>
                            </m:den>
                          </m:f>
                        </m:e>
                      </m:d>
                      <m:r>
                        <a:rPr lang="ar-AE" i="0">
                          <a:latin typeface="Cambria Math" panose="02040503050406030204" pitchFamily="18" charset="0"/>
                        </a:rPr>
                        <m:t>=0.811</m:t>
                      </m:r>
                    </m:oMath>
                  </m:oMathPara>
                </a14:m>
                <a:endParaRPr lang="ar-AE" dirty="0"/>
              </a:p>
            </p:txBody>
          </p:sp>
        </mc:Choice>
        <mc:Fallback xmlns="">
          <p:sp>
            <p:nvSpPr>
              <p:cNvPr id="9" name="TextBox 8">
                <a:extLst>
                  <a:ext uri="{FF2B5EF4-FFF2-40B4-BE49-F238E27FC236}">
                    <a16:creationId xmlns:a16="http://schemas.microsoft.com/office/drawing/2014/main" id="{A0E89D16-A9B6-6510-257C-3699222AC047}"/>
                  </a:ext>
                </a:extLst>
              </p:cNvPr>
              <p:cNvSpPr txBox="1">
                <a:spLocks noRot="1" noChangeAspect="1" noMove="1" noResize="1" noEditPoints="1" noAdjustHandles="1" noChangeArrowheads="1" noChangeShapeType="1" noTextEdit="1"/>
              </p:cNvSpPr>
              <p:nvPr/>
            </p:nvSpPr>
            <p:spPr>
              <a:xfrm>
                <a:off x="838200" y="3976688"/>
                <a:ext cx="6455044" cy="895630"/>
              </a:xfrm>
              <a:prstGeom prst="rect">
                <a:avLst/>
              </a:prstGeom>
              <a:blipFill>
                <a:blip r:embed="rId2"/>
                <a:stretch>
                  <a:fillRect l="-982" t="-1389" b="-13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1B59D39-10DD-7D6F-DDD8-F5B8BED0C91E}"/>
              </a:ext>
            </a:extLst>
          </p:cNvPr>
          <p:cNvSpPr txBox="1"/>
          <p:nvPr/>
        </p:nvSpPr>
        <p:spPr>
          <a:xfrm>
            <a:off x="712922" y="4916252"/>
            <a:ext cx="6455044" cy="2031325"/>
          </a:xfrm>
          <a:prstGeom prst="rect">
            <a:avLst/>
          </a:prstGeom>
          <a:noFill/>
        </p:spPr>
        <p:txBody>
          <a:bodyPr wrap="square">
            <a:spAutoFit/>
          </a:bodyPr>
          <a:lstStyle/>
          <a:p>
            <a:r>
              <a:rPr lang="en-US" dirty="0"/>
              <a:t>Check for each attribute now: Temperature, humidity,  Wind</a:t>
            </a:r>
          </a:p>
          <a:p>
            <a:r>
              <a:rPr lang="en-US" dirty="0"/>
              <a:t>For Wind, Entropy=0 (perfect classification)</a:t>
            </a:r>
          </a:p>
          <a:p>
            <a:r>
              <a:rPr lang="en-IN" dirty="0"/>
              <a:t>If </a:t>
            </a:r>
            <a:r>
              <a:rPr lang="en-IN" b="1" dirty="0"/>
              <a:t>entropy = 0</a:t>
            </a:r>
            <a:r>
              <a:rPr lang="en-IN" dirty="0"/>
              <a:t>,</a:t>
            </a:r>
            <a:br>
              <a:rPr lang="en-IN" dirty="0"/>
            </a:br>
            <a:r>
              <a:rPr lang="en-IN" dirty="0"/>
              <a:t>→ the algorithm </a:t>
            </a:r>
            <a:r>
              <a:rPr lang="en-IN" b="1" dirty="0"/>
              <a:t>stops splitting further</a:t>
            </a:r>
            <a:br>
              <a:rPr lang="en-IN" dirty="0"/>
            </a:br>
            <a:r>
              <a:rPr lang="en-IN" dirty="0"/>
              <a:t>→ and creates a </a:t>
            </a:r>
            <a:r>
              <a:rPr lang="en-IN" b="1" dirty="0"/>
              <a:t>leaf node</a:t>
            </a:r>
            <a:r>
              <a:rPr lang="en-IN" dirty="0"/>
              <a:t> </a:t>
            </a:r>
            <a:r>
              <a:rPr lang="en-IN" dirty="0" err="1"/>
              <a:t>labeled</a:t>
            </a:r>
            <a:r>
              <a:rPr lang="en-IN" dirty="0"/>
              <a:t> with that class</a:t>
            </a:r>
          </a:p>
          <a:p>
            <a:r>
              <a:rPr lang="en-IN" dirty="0"/>
              <a:t>So, </a:t>
            </a:r>
            <a:r>
              <a:rPr lang="en-IN" b="1" dirty="0"/>
              <a:t>Wind</a:t>
            </a:r>
            <a:r>
              <a:rPr lang="en-IN" dirty="0"/>
              <a:t> becomes the node for “Rain”.</a:t>
            </a:r>
            <a:endParaRPr lang="en-US" dirty="0"/>
          </a:p>
          <a:p>
            <a:endParaRPr lang="en-US" dirty="0"/>
          </a:p>
        </p:txBody>
      </p:sp>
    </p:spTree>
    <p:extLst>
      <p:ext uri="{BB962C8B-B14F-4D97-AF65-F5344CB8AC3E}">
        <p14:creationId xmlns:p14="http://schemas.microsoft.com/office/powerpoint/2010/main" val="363798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21A2-3FEE-0026-5C23-46837942741A}"/>
              </a:ext>
            </a:extLst>
          </p:cNvPr>
          <p:cNvSpPr>
            <a:spLocks noGrp="1"/>
          </p:cNvSpPr>
          <p:nvPr>
            <p:ph type="title"/>
          </p:nvPr>
        </p:nvSpPr>
        <p:spPr/>
        <p:txBody>
          <a:bodyPr/>
          <a:lstStyle/>
          <a:p>
            <a:r>
              <a:rPr lang="en-US" dirty="0"/>
              <a:t>Final Decision tree</a:t>
            </a:r>
          </a:p>
        </p:txBody>
      </p:sp>
      <p:pic>
        <p:nvPicPr>
          <p:cNvPr id="4" name="Content Placeholder 3">
            <a:extLst>
              <a:ext uri="{FF2B5EF4-FFF2-40B4-BE49-F238E27FC236}">
                <a16:creationId xmlns:a16="http://schemas.microsoft.com/office/drawing/2014/main" id="{D950A18B-48E0-5338-478A-E5E82B9A7063}"/>
              </a:ext>
            </a:extLst>
          </p:cNvPr>
          <p:cNvPicPr>
            <a:picLocks noGrp="1" noChangeAspect="1"/>
          </p:cNvPicPr>
          <p:nvPr>
            <p:ph idx="1"/>
          </p:nvPr>
        </p:nvPicPr>
        <p:blipFill>
          <a:blip r:embed="rId2"/>
          <a:stretch>
            <a:fillRect/>
          </a:stretch>
        </p:blipFill>
        <p:spPr>
          <a:xfrm>
            <a:off x="2647520" y="1500362"/>
            <a:ext cx="5626100" cy="2832100"/>
          </a:xfrm>
          <a:prstGeom prst="rect">
            <a:avLst/>
          </a:prstGeom>
        </p:spPr>
      </p:pic>
      <p:sp>
        <p:nvSpPr>
          <p:cNvPr id="6" name="TextBox 5">
            <a:extLst>
              <a:ext uri="{FF2B5EF4-FFF2-40B4-BE49-F238E27FC236}">
                <a16:creationId xmlns:a16="http://schemas.microsoft.com/office/drawing/2014/main" id="{D84AA873-97E2-1A75-197B-7E010B567E0E}"/>
              </a:ext>
            </a:extLst>
          </p:cNvPr>
          <p:cNvSpPr txBox="1"/>
          <p:nvPr/>
        </p:nvSpPr>
        <p:spPr>
          <a:xfrm>
            <a:off x="838200" y="4590536"/>
            <a:ext cx="6098582" cy="1754326"/>
          </a:xfrm>
          <a:prstGeom prst="rect">
            <a:avLst/>
          </a:prstGeom>
          <a:noFill/>
        </p:spPr>
        <p:txBody>
          <a:bodyPr wrap="square">
            <a:spAutoFit/>
          </a:bodyPr>
          <a:lstStyle/>
          <a:p>
            <a:pPr algn="l">
              <a:buNone/>
            </a:pPr>
            <a:r>
              <a:rPr lang="en-IN" b="1" i="0" u="none" strike="noStrike" dirty="0">
                <a:solidFill>
                  <a:srgbClr val="000000"/>
                </a:solidFill>
                <a:effectLst/>
              </a:rPr>
              <a:t>Classification Rules from the Tree</a:t>
            </a:r>
          </a:p>
          <a:p>
            <a:pPr algn="l">
              <a:buFont typeface="+mj-lt"/>
              <a:buAutoNum type="arabicPeriod"/>
            </a:pPr>
            <a:r>
              <a:rPr lang="en-IN" b="1" i="0" u="none" strike="noStrike" dirty="0">
                <a:solidFill>
                  <a:srgbClr val="000000"/>
                </a:solidFill>
                <a:effectLst/>
              </a:rPr>
              <a:t>If Outlook = Overcast → Play = Yes</a:t>
            </a:r>
            <a:endParaRPr lang="en-IN" b="0" i="0" u="none" strike="noStrike" dirty="0">
              <a:solidFill>
                <a:srgbClr val="000000"/>
              </a:solidFill>
              <a:effectLst/>
            </a:endParaRPr>
          </a:p>
          <a:p>
            <a:pPr algn="l">
              <a:buFont typeface="+mj-lt"/>
              <a:buAutoNum type="arabicPeriod"/>
            </a:pPr>
            <a:r>
              <a:rPr lang="en-IN" b="1" i="0" u="none" strike="noStrike" dirty="0">
                <a:solidFill>
                  <a:srgbClr val="000000"/>
                </a:solidFill>
                <a:effectLst/>
              </a:rPr>
              <a:t>If Outlook = Sunny and Humidity = High → Play = No</a:t>
            </a:r>
            <a:endParaRPr lang="en-IN" b="0" i="0" u="none" strike="noStrike" dirty="0">
              <a:solidFill>
                <a:srgbClr val="000000"/>
              </a:solidFill>
              <a:effectLst/>
            </a:endParaRPr>
          </a:p>
          <a:p>
            <a:pPr algn="l">
              <a:buFont typeface="+mj-lt"/>
              <a:buAutoNum type="arabicPeriod"/>
            </a:pPr>
            <a:r>
              <a:rPr lang="en-IN" b="1" i="0" u="none" strike="noStrike" dirty="0">
                <a:solidFill>
                  <a:srgbClr val="000000"/>
                </a:solidFill>
                <a:effectLst/>
              </a:rPr>
              <a:t>If Outlook = Sunny and Humidity = Normal → Play = Yes</a:t>
            </a:r>
            <a:endParaRPr lang="en-IN" b="0" i="0" u="none" strike="noStrike" dirty="0">
              <a:solidFill>
                <a:srgbClr val="000000"/>
              </a:solidFill>
              <a:effectLst/>
            </a:endParaRPr>
          </a:p>
          <a:p>
            <a:pPr algn="l">
              <a:buFont typeface="+mj-lt"/>
              <a:buAutoNum type="arabicPeriod"/>
            </a:pPr>
            <a:r>
              <a:rPr lang="en-IN" b="1" i="0" u="none" strike="noStrike" dirty="0">
                <a:solidFill>
                  <a:srgbClr val="000000"/>
                </a:solidFill>
                <a:effectLst/>
              </a:rPr>
              <a:t>If Outlook = Rain and Wind = Weak → Play = Yes</a:t>
            </a:r>
            <a:endParaRPr lang="en-IN" b="0" i="0" u="none" strike="noStrike" dirty="0">
              <a:solidFill>
                <a:srgbClr val="000000"/>
              </a:solidFill>
              <a:effectLst/>
            </a:endParaRPr>
          </a:p>
          <a:p>
            <a:pPr algn="l">
              <a:buFont typeface="+mj-lt"/>
              <a:buAutoNum type="arabicPeriod"/>
            </a:pPr>
            <a:r>
              <a:rPr lang="en-IN" b="1" i="0" u="none" strike="noStrike" dirty="0">
                <a:solidFill>
                  <a:srgbClr val="000000"/>
                </a:solidFill>
                <a:effectLst/>
              </a:rPr>
              <a:t>If Outlook = Rain and Wind = Strong → Play = No</a:t>
            </a:r>
            <a:endParaRPr lang="en-IN" b="0" i="0" u="none" strike="noStrike" dirty="0">
              <a:solidFill>
                <a:srgbClr val="000000"/>
              </a:solidFill>
              <a:effectLst/>
            </a:endParaRPr>
          </a:p>
        </p:txBody>
      </p:sp>
    </p:spTree>
    <p:extLst>
      <p:ext uri="{BB962C8B-B14F-4D97-AF65-F5344CB8AC3E}">
        <p14:creationId xmlns:p14="http://schemas.microsoft.com/office/powerpoint/2010/main" val="73488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0E86-5E36-67C5-1B6F-8D38256AFAAB}"/>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B8B0EFE3-0B6E-D448-1E90-14EE1C4529F1}"/>
              </a:ext>
            </a:extLst>
          </p:cNvPr>
          <p:cNvSpPr>
            <a:spLocks noGrp="1"/>
          </p:cNvSpPr>
          <p:nvPr>
            <p:ph idx="1"/>
          </p:nvPr>
        </p:nvSpPr>
        <p:spPr>
          <a:xfrm>
            <a:off x="838200" y="1825625"/>
            <a:ext cx="10515600" cy="4807650"/>
          </a:xfrm>
        </p:spPr>
        <p:txBody>
          <a:bodyPr>
            <a:normAutofit fontScale="85000" lnSpcReduction="20000"/>
          </a:bodyPr>
          <a:lstStyle/>
          <a:p>
            <a:r>
              <a:rPr lang="en-IN" dirty="0"/>
              <a:t>A </a:t>
            </a:r>
            <a:r>
              <a:rPr lang="en-IN" b="1" dirty="0"/>
              <a:t>Decision Tree</a:t>
            </a:r>
            <a:r>
              <a:rPr lang="en-IN" dirty="0"/>
              <a:t> is a </a:t>
            </a:r>
            <a:r>
              <a:rPr lang="en-IN" b="1" dirty="0"/>
              <a:t>supervised machine learning algorithm</a:t>
            </a:r>
            <a:r>
              <a:rPr lang="en-IN" dirty="0"/>
              <a:t> used for both:</a:t>
            </a:r>
          </a:p>
          <a:p>
            <a:pPr lvl="1"/>
            <a:r>
              <a:rPr lang="en-IN" b="1" dirty="0"/>
              <a:t>Classification</a:t>
            </a:r>
            <a:r>
              <a:rPr lang="en-IN" dirty="0"/>
              <a:t> (predicting categories like “yes/no”, “spam/not spam”), and</a:t>
            </a:r>
          </a:p>
          <a:p>
            <a:pPr lvl="1"/>
            <a:r>
              <a:rPr lang="en-IN" b="1" dirty="0"/>
              <a:t>Regression</a:t>
            </a:r>
            <a:r>
              <a:rPr lang="en-IN" dirty="0"/>
              <a:t> (predicting continuous values like “price”, “age”, “temperature”).</a:t>
            </a:r>
          </a:p>
          <a:p>
            <a:r>
              <a:rPr lang="en-IN" dirty="0"/>
              <a:t>It works by </a:t>
            </a:r>
            <a:r>
              <a:rPr lang="en-IN" b="1" dirty="0"/>
              <a:t>splitting data into branches</a:t>
            </a:r>
            <a:r>
              <a:rPr lang="en-IN" dirty="0"/>
              <a:t> based on certain conditions — forming a tree-like structure where:</a:t>
            </a:r>
          </a:p>
          <a:p>
            <a:r>
              <a:rPr lang="en-IN" b="1" dirty="0"/>
              <a:t>Root Node: </a:t>
            </a:r>
            <a:r>
              <a:rPr lang="en-IN" dirty="0"/>
              <a:t>The initial node at the beginning of a decision tree, where the entire population or dataset starts dividing based on various features or conditions.</a:t>
            </a:r>
          </a:p>
          <a:p>
            <a:r>
              <a:rPr lang="en-IN" b="1" dirty="0"/>
              <a:t>Internal node(Decision node):</a:t>
            </a:r>
            <a:r>
              <a:rPr lang="en-IN" dirty="0"/>
              <a:t> represents a decision based on a feature/attribute (like “Age &lt; 30?”). These nodes represent intermediate decisions or conditions within the tree</a:t>
            </a:r>
          </a:p>
          <a:p>
            <a:r>
              <a:rPr lang="en-IN" dirty="0"/>
              <a:t>Each </a:t>
            </a:r>
            <a:r>
              <a:rPr lang="en-IN" b="1" dirty="0"/>
              <a:t>branch</a:t>
            </a:r>
            <a:r>
              <a:rPr lang="en-IN" dirty="0"/>
              <a:t> represents the outcome/value of that attribute/decision (like “Yes” or “No”). It is the </a:t>
            </a:r>
            <a:r>
              <a:rPr lang="en-IN" b="1" dirty="0"/>
              <a:t>path</a:t>
            </a:r>
            <a:r>
              <a:rPr lang="en-IN" dirty="0"/>
              <a:t> or </a:t>
            </a:r>
            <a:r>
              <a:rPr lang="en-IN" b="1" dirty="0"/>
              <a:t>edge</a:t>
            </a:r>
            <a:r>
              <a:rPr lang="en-IN" dirty="0"/>
              <a:t> that connects one node to another.</a:t>
            </a:r>
          </a:p>
          <a:p>
            <a:r>
              <a:rPr lang="en-IN" dirty="0"/>
              <a:t>Each </a:t>
            </a:r>
            <a:r>
              <a:rPr lang="en-IN" b="1" dirty="0"/>
              <a:t>leaf node</a:t>
            </a:r>
            <a:r>
              <a:rPr lang="en-IN" dirty="0"/>
              <a:t> represents the </a:t>
            </a:r>
            <a:r>
              <a:rPr lang="en-IN" b="1" dirty="0"/>
              <a:t>final prediction</a:t>
            </a:r>
            <a:r>
              <a:rPr lang="en-IN" dirty="0"/>
              <a:t> (like “Will Buy = Yes”). It </a:t>
            </a:r>
            <a:r>
              <a:rPr lang="en-IN" b="1" dirty="0"/>
              <a:t>doesn’t split further</a:t>
            </a:r>
            <a:r>
              <a:rPr lang="en-IN" dirty="0"/>
              <a:t>.</a:t>
            </a:r>
          </a:p>
          <a:p>
            <a:pPr lvl="1"/>
            <a:endParaRPr lang="en-IN" dirty="0"/>
          </a:p>
          <a:p>
            <a:endParaRPr lang="en-US" dirty="0"/>
          </a:p>
        </p:txBody>
      </p:sp>
    </p:spTree>
    <p:extLst>
      <p:ext uri="{BB962C8B-B14F-4D97-AF65-F5344CB8AC3E}">
        <p14:creationId xmlns:p14="http://schemas.microsoft.com/office/powerpoint/2010/main" val="205420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0993-F0D9-0C3E-609C-E74BE215A083}"/>
              </a:ext>
            </a:extLst>
          </p:cNvPr>
          <p:cNvSpPr>
            <a:spLocks noGrp="1"/>
          </p:cNvSpPr>
          <p:nvPr>
            <p:ph type="title"/>
          </p:nvPr>
        </p:nvSpPr>
        <p:spPr>
          <a:xfrm>
            <a:off x="838200" y="500062"/>
            <a:ext cx="10515600" cy="1325563"/>
          </a:xfrm>
        </p:spPr>
        <p:txBody>
          <a:bodyPr/>
          <a:lstStyle/>
          <a:p>
            <a:r>
              <a:rPr lang="en-US" dirty="0"/>
              <a:t>Practice Question</a:t>
            </a:r>
          </a:p>
        </p:txBody>
      </p:sp>
      <p:graphicFrame>
        <p:nvGraphicFramePr>
          <p:cNvPr id="30" name="Content Placeholder 29">
            <a:extLst>
              <a:ext uri="{FF2B5EF4-FFF2-40B4-BE49-F238E27FC236}">
                <a16:creationId xmlns:a16="http://schemas.microsoft.com/office/drawing/2014/main" id="{32C4F72B-22C0-1305-DE2F-8366B63652D1}"/>
              </a:ext>
            </a:extLst>
          </p:cNvPr>
          <p:cNvGraphicFramePr>
            <a:graphicFrameLocks noGrp="1"/>
          </p:cNvGraphicFramePr>
          <p:nvPr>
            <p:ph idx="1"/>
            <p:extLst>
              <p:ext uri="{D42A27DB-BD31-4B8C-83A1-F6EECF244321}">
                <p14:modId xmlns:p14="http://schemas.microsoft.com/office/powerpoint/2010/main" val="2682759105"/>
              </p:ext>
            </p:extLst>
          </p:nvPr>
        </p:nvGraphicFramePr>
        <p:xfrm>
          <a:off x="621223" y="1826101"/>
          <a:ext cx="10515600" cy="2194560"/>
        </p:xfrm>
        <a:graphic>
          <a:graphicData uri="http://schemas.openxmlformats.org/drawingml/2006/table">
            <a:tbl>
              <a:tblPr/>
              <a:tblGrid>
                <a:gridCol w="2103120">
                  <a:extLst>
                    <a:ext uri="{9D8B030D-6E8A-4147-A177-3AD203B41FA5}">
                      <a16:colId xmlns:a16="http://schemas.microsoft.com/office/drawing/2014/main" val="4030057843"/>
                    </a:ext>
                  </a:extLst>
                </a:gridCol>
                <a:gridCol w="2103120">
                  <a:extLst>
                    <a:ext uri="{9D8B030D-6E8A-4147-A177-3AD203B41FA5}">
                      <a16:colId xmlns:a16="http://schemas.microsoft.com/office/drawing/2014/main" val="4157749743"/>
                    </a:ext>
                  </a:extLst>
                </a:gridCol>
                <a:gridCol w="2103120">
                  <a:extLst>
                    <a:ext uri="{9D8B030D-6E8A-4147-A177-3AD203B41FA5}">
                      <a16:colId xmlns:a16="http://schemas.microsoft.com/office/drawing/2014/main" val="3121149894"/>
                    </a:ext>
                  </a:extLst>
                </a:gridCol>
                <a:gridCol w="2103120">
                  <a:extLst>
                    <a:ext uri="{9D8B030D-6E8A-4147-A177-3AD203B41FA5}">
                      <a16:colId xmlns:a16="http://schemas.microsoft.com/office/drawing/2014/main" val="800332315"/>
                    </a:ext>
                  </a:extLst>
                </a:gridCol>
                <a:gridCol w="2103120">
                  <a:extLst>
                    <a:ext uri="{9D8B030D-6E8A-4147-A177-3AD203B41FA5}">
                      <a16:colId xmlns:a16="http://schemas.microsoft.com/office/drawing/2014/main" val="3663313699"/>
                    </a:ext>
                  </a:extLst>
                </a:gridCol>
              </a:tblGrid>
              <a:tr h="0">
                <a:tc>
                  <a:txBody>
                    <a:bodyPr/>
                    <a:lstStyle/>
                    <a:p>
                      <a:pPr>
                        <a:buNone/>
                      </a:pPr>
                      <a:r>
                        <a:rPr lang="en-IN" b="1" dirty="0"/>
                        <a:t>Person No.</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t>A1</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t>A2</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a:t>A3</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a:t>Class (Target)</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6973222"/>
                  </a:ext>
                </a:extLst>
              </a:tr>
              <a:tr h="0">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Not Sick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620837"/>
                  </a:ext>
                </a:extLst>
              </a:tr>
              <a:tr h="0">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912454"/>
                  </a:ext>
                </a:extLst>
              </a:tr>
              <a:tr h="0">
                <a:tc>
                  <a:txBody>
                    <a:bodyPr/>
                    <a:lstStyle/>
                    <a:p>
                      <a:pPr>
                        <a:buNone/>
                      </a:pPr>
                      <a:r>
                        <a:rPr lang="en-IN"/>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Sick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6286077"/>
                  </a:ext>
                </a:extLst>
              </a:tr>
              <a:tr h="0">
                <a:tc>
                  <a:txBody>
                    <a:bodyPr/>
                    <a:lstStyle/>
                    <a:p>
                      <a:pPr>
                        <a:buNone/>
                      </a:pPr>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Not Sick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6562078"/>
                  </a:ext>
                </a:extLst>
              </a:tr>
              <a:tr h="0">
                <a:tc>
                  <a:txBody>
                    <a:bodyPr/>
                    <a:lstStyle/>
                    <a:p>
                      <a:pPr>
                        <a:buNone/>
                      </a:pPr>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Sick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9668831"/>
                  </a:ext>
                </a:extLst>
              </a:tr>
            </a:tbl>
          </a:graphicData>
        </a:graphic>
      </p:graphicFrame>
      <p:sp>
        <p:nvSpPr>
          <p:cNvPr id="33" name="TextBox 32">
            <a:extLst>
              <a:ext uri="{FF2B5EF4-FFF2-40B4-BE49-F238E27FC236}">
                <a16:creationId xmlns:a16="http://schemas.microsoft.com/office/drawing/2014/main" id="{EA94FFD8-E987-3148-83B3-C5D15E93BEA9}"/>
              </a:ext>
            </a:extLst>
          </p:cNvPr>
          <p:cNvSpPr txBox="1"/>
          <p:nvPr/>
        </p:nvSpPr>
        <p:spPr>
          <a:xfrm>
            <a:off x="621222" y="4273067"/>
            <a:ext cx="10732577" cy="646331"/>
          </a:xfrm>
          <a:prstGeom prst="rect">
            <a:avLst/>
          </a:prstGeom>
          <a:noFill/>
        </p:spPr>
        <p:txBody>
          <a:bodyPr wrap="square">
            <a:spAutoFit/>
          </a:bodyPr>
          <a:lstStyle/>
          <a:p>
            <a:r>
              <a:rPr lang="en-IN" b="0" i="0" u="none" strike="noStrike" dirty="0">
                <a:solidFill>
                  <a:srgbClr val="000000"/>
                </a:solidFill>
                <a:effectLst/>
                <a:latin typeface="-webkit-standard"/>
              </a:rPr>
              <a:t>Consider following training data for 5 persons. For binary classification of a person as sick or not sick create a decision tree model. Show all the steps. </a:t>
            </a:r>
            <a:endParaRPr lang="en-US" dirty="0"/>
          </a:p>
        </p:txBody>
      </p:sp>
    </p:spTree>
    <p:extLst>
      <p:ext uri="{BB962C8B-B14F-4D97-AF65-F5344CB8AC3E}">
        <p14:creationId xmlns:p14="http://schemas.microsoft.com/office/powerpoint/2010/main" val="1951762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AF23-454D-9D8F-5C53-6BCBD98A1D91}"/>
              </a:ext>
            </a:extLst>
          </p:cNvPr>
          <p:cNvSpPr>
            <a:spLocks noGrp="1"/>
          </p:cNvSpPr>
          <p:nvPr>
            <p:ph type="title"/>
          </p:nvPr>
        </p:nvSpPr>
        <p:spPr/>
        <p:txBody>
          <a:bodyPr/>
          <a:lstStyle/>
          <a:p>
            <a:r>
              <a:rPr lang="en-US" dirty="0"/>
              <a:t>Naïve Bayes Classifier</a:t>
            </a:r>
          </a:p>
        </p:txBody>
      </p:sp>
      <p:sp>
        <p:nvSpPr>
          <p:cNvPr id="3" name="Content Placeholder 2">
            <a:extLst>
              <a:ext uri="{FF2B5EF4-FFF2-40B4-BE49-F238E27FC236}">
                <a16:creationId xmlns:a16="http://schemas.microsoft.com/office/drawing/2014/main" id="{851D18B8-2BB6-AE7B-F0DB-48973946A73C}"/>
              </a:ext>
            </a:extLst>
          </p:cNvPr>
          <p:cNvSpPr>
            <a:spLocks noGrp="1"/>
          </p:cNvSpPr>
          <p:nvPr>
            <p:ph idx="1"/>
          </p:nvPr>
        </p:nvSpPr>
        <p:spPr>
          <a:xfrm>
            <a:off x="838200" y="1825625"/>
            <a:ext cx="10515600" cy="4667250"/>
          </a:xfrm>
        </p:spPr>
        <p:txBody>
          <a:bodyPr>
            <a:normAutofit fontScale="92500" lnSpcReduction="20000"/>
          </a:bodyPr>
          <a:lstStyle/>
          <a:p>
            <a:r>
              <a:rPr lang="en-IN" dirty="0"/>
              <a:t>It’s a </a:t>
            </a:r>
            <a:r>
              <a:rPr lang="en-IN" b="1" dirty="0"/>
              <a:t>probabilistic machine learning algorithm</a:t>
            </a:r>
            <a:r>
              <a:rPr lang="en-IN" dirty="0"/>
              <a:t> used for </a:t>
            </a:r>
            <a:r>
              <a:rPr lang="en-IN" b="1" dirty="0"/>
              <a:t>classification tasks</a:t>
            </a:r>
            <a:r>
              <a:rPr lang="en-IN" dirty="0"/>
              <a:t> (i.e., predicting a category or label).</a:t>
            </a:r>
          </a:p>
          <a:p>
            <a:r>
              <a:rPr lang="en-IN" dirty="0"/>
              <a:t>It’s based on </a:t>
            </a:r>
            <a:r>
              <a:rPr lang="en-IN" b="1" dirty="0"/>
              <a:t>Bayes’ Theorem</a:t>
            </a:r>
            <a:r>
              <a:rPr lang="en-IN" dirty="0"/>
              <a:t>, which calculates the probability of a class given some observed data.</a:t>
            </a:r>
          </a:p>
          <a:p>
            <a:r>
              <a:rPr lang="en-IN" dirty="0"/>
              <a:t>Naïve Bayes assumes:</a:t>
            </a:r>
          </a:p>
          <a:p>
            <a:pPr marL="0" indent="0">
              <a:buNone/>
            </a:pPr>
            <a:r>
              <a:rPr lang="en-IN" i="1" dirty="0"/>
              <a:t>“</a:t>
            </a:r>
            <a:r>
              <a:rPr lang="en-IN" b="1" i="1" dirty="0"/>
              <a:t>Each feature contributes independently to the probability of a class</a:t>
            </a:r>
            <a:r>
              <a:rPr lang="en-IN" i="1" dirty="0"/>
              <a:t>”.</a:t>
            </a:r>
          </a:p>
          <a:p>
            <a:pPr marL="0" indent="0">
              <a:buNone/>
            </a:pPr>
            <a:r>
              <a:rPr lang="en-IN" dirty="0"/>
              <a:t>That’s why it’s called </a:t>
            </a:r>
            <a:r>
              <a:rPr lang="en-IN" b="1" dirty="0"/>
              <a:t>“naïve”</a:t>
            </a:r>
            <a:r>
              <a:rPr lang="en-IN" dirty="0"/>
              <a:t> — it assumes independence even if that’s not always true in real life.</a:t>
            </a:r>
          </a:p>
          <a:p>
            <a:r>
              <a:rPr lang="en-IN" dirty="0"/>
              <a:t>Applications: </a:t>
            </a:r>
          </a:p>
          <a:p>
            <a:pPr lvl="1"/>
            <a:r>
              <a:rPr lang="en-IN" dirty="0"/>
              <a:t>Spam filtering</a:t>
            </a:r>
          </a:p>
          <a:p>
            <a:pPr lvl="1"/>
            <a:r>
              <a:rPr lang="en-IN" dirty="0"/>
              <a:t>Sentiment analysis</a:t>
            </a:r>
          </a:p>
          <a:p>
            <a:pPr lvl="1"/>
            <a:r>
              <a:rPr lang="en-IN" dirty="0"/>
              <a:t>Document classification</a:t>
            </a:r>
          </a:p>
          <a:p>
            <a:pPr lvl="1"/>
            <a:r>
              <a:rPr lang="en-IN" dirty="0"/>
              <a:t>Medical diagnosis</a:t>
            </a:r>
          </a:p>
          <a:p>
            <a:pPr marL="0" indent="0">
              <a:buNone/>
            </a:pPr>
            <a:endParaRPr lang="en-IN" i="1" dirty="0"/>
          </a:p>
        </p:txBody>
      </p:sp>
    </p:spTree>
    <p:extLst>
      <p:ext uri="{BB962C8B-B14F-4D97-AF65-F5344CB8AC3E}">
        <p14:creationId xmlns:p14="http://schemas.microsoft.com/office/powerpoint/2010/main" val="2768589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5FF7-F073-A15C-E826-5CFB9CF83510}"/>
              </a:ext>
            </a:extLst>
          </p:cNvPr>
          <p:cNvSpPr>
            <a:spLocks noGrp="1"/>
          </p:cNvSpPr>
          <p:nvPr>
            <p:ph type="title"/>
          </p:nvPr>
        </p:nvSpPr>
        <p:spPr/>
        <p:txBody>
          <a:bodyPr/>
          <a:lstStyle/>
          <a:p>
            <a:r>
              <a:rPr lang="en-US" dirty="0"/>
              <a:t>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781BCA-FF57-3023-B38D-CF5395E989F6}"/>
                  </a:ext>
                </a:extLst>
              </p:cNvPr>
              <p:cNvSpPr>
                <a:spLocks noGrp="1"/>
              </p:cNvSpPr>
              <p:nvPr>
                <p:ph idx="1"/>
              </p:nvPr>
            </p:nvSpPr>
            <p:spPr>
              <a:xfrm>
                <a:off x="838200" y="1495585"/>
                <a:ext cx="10515600" cy="5246177"/>
              </a:xfrm>
            </p:spPr>
            <p:txBody>
              <a:bodyPr>
                <a:normAutofit fontScale="92500"/>
              </a:bodyPr>
              <a:lstStyle/>
              <a:p>
                <a:r>
                  <a:rPr lang="en-IN" b="1" dirty="0"/>
                  <a:t>Bayes’ Theorem</a:t>
                </a:r>
              </a:p>
              <a:p>
                <a14:m>
                  <m:oMath xmlns:m="http://schemas.openxmlformats.org/officeDocument/2006/math">
                    <m:r>
                      <a:rPr lang="en-IN"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𝐴</m:t>
                        </m:r>
                        <m:r>
                          <a:rPr lang="ar-AE">
                            <a:latin typeface="Cambria Math" panose="02040503050406030204" pitchFamily="18" charset="0"/>
                          </a:rPr>
                          <m:t>∣</m:t>
                        </m:r>
                        <m:r>
                          <a:rPr lang="ar-AE" i="1">
                            <a:latin typeface="Cambria Math" panose="02040503050406030204" pitchFamily="18" charset="0"/>
                          </a:rPr>
                          <m:t>𝐵</m:t>
                        </m:r>
                      </m:e>
                    </m:d>
                    <m:r>
                      <a:rPr lang="ar-AE">
                        <a:latin typeface="Cambria Math" panose="02040503050406030204" pitchFamily="18" charset="0"/>
                      </a:rPr>
                      <m:t>=</m:t>
                    </m:r>
                    <m:f>
                      <m:fPr>
                        <m:ctrlPr>
                          <a:rPr lang="ar-AE" i="1">
                            <a:latin typeface="Cambria Math" panose="02040503050406030204" pitchFamily="18" charset="0"/>
                          </a:rPr>
                        </m:ctrlPr>
                      </m:fPr>
                      <m:num>
                        <m:r>
                          <a:rPr lang="ar-AE"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𝐵</m:t>
                            </m:r>
                            <m:r>
                              <a:rPr lang="ar-AE">
                                <a:latin typeface="Cambria Math" panose="02040503050406030204" pitchFamily="18" charset="0"/>
                              </a:rPr>
                              <m:t>∣</m:t>
                            </m:r>
                            <m:r>
                              <a:rPr lang="ar-AE" i="1">
                                <a:latin typeface="Cambria Math" panose="02040503050406030204" pitchFamily="18" charset="0"/>
                              </a:rPr>
                              <m:t>𝐴</m:t>
                            </m:r>
                          </m:e>
                        </m:d>
                        <m:r>
                          <a:rPr lang="ar-AE">
                            <a:latin typeface="Cambria Math" panose="02040503050406030204" pitchFamily="18" charset="0"/>
                          </a:rPr>
                          <m:t>×</m:t>
                        </m:r>
                        <m:r>
                          <a:rPr lang="ar-AE"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𝐴</m:t>
                            </m:r>
                          </m:e>
                        </m:d>
                      </m:num>
                      <m:den>
                        <m:r>
                          <a:rPr lang="ar-AE"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𝐵</m:t>
                            </m:r>
                          </m:e>
                        </m:d>
                      </m:den>
                    </m:f>
                  </m:oMath>
                </a14:m>
                <a:endParaRPr lang="en-US" dirty="0"/>
              </a:p>
              <a:p>
                <a:r>
                  <a:rPr lang="en-US" dirty="0"/>
                  <a:t>To predict the class, given features, we use the bayes theorem:</a:t>
                </a:r>
              </a:p>
              <a:p>
                <a:endParaRPr lang="en-US" dirty="0"/>
              </a:p>
              <a:p>
                <a:pPr marL="0" indent="0">
                  <a:buNone/>
                </a:pPr>
                <a:endParaRPr lang="en-US" dirty="0"/>
              </a:p>
              <a:p>
                <a:pPr marL="0" indent="0">
                  <a:buNone/>
                </a:pPr>
                <a:r>
                  <a:rPr lang="en-IN" dirty="0"/>
                  <a:t>Where:</a:t>
                </a:r>
              </a:p>
              <a:p>
                <a14:m>
                  <m:oMath xmlns:m="http://schemas.openxmlformats.org/officeDocument/2006/math">
                    <m:r>
                      <a:rPr lang="en-IN"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𝐶</m:t>
                        </m:r>
                        <m:r>
                          <a:rPr lang="ar-AE">
                            <a:latin typeface="Cambria Math" panose="02040503050406030204" pitchFamily="18" charset="0"/>
                          </a:rPr>
                          <m:t>∣</m:t>
                        </m:r>
                        <m:r>
                          <a:rPr lang="ar-AE" i="1">
                            <a:latin typeface="Cambria Math" panose="02040503050406030204" pitchFamily="18" charset="0"/>
                          </a:rPr>
                          <m:t>𝑋</m:t>
                        </m:r>
                      </m:e>
                    </m:d>
                  </m:oMath>
                </a14:m>
                <a:r>
                  <a:rPr lang="ar-AE" dirty="0"/>
                  <a:t>: </a:t>
                </a:r>
                <a:r>
                  <a:rPr lang="en-IN" dirty="0"/>
                  <a:t>Posterior probability — probability of class </a:t>
                </a:r>
                <a14:m>
                  <m:oMath xmlns:m="http://schemas.openxmlformats.org/officeDocument/2006/math">
                    <m:r>
                      <a:rPr lang="en-IN" i="1">
                        <a:latin typeface="Cambria Math" panose="02040503050406030204" pitchFamily="18" charset="0"/>
                      </a:rPr>
                      <m:t>𝐶</m:t>
                    </m:r>
                  </m:oMath>
                </a14:m>
                <a:r>
                  <a:rPr lang="en-IN" dirty="0"/>
                  <a:t>given the features </a:t>
                </a:r>
                <a14:m>
                  <m:oMath xmlns:m="http://schemas.openxmlformats.org/officeDocument/2006/math">
                    <m:r>
                      <a:rPr lang="en-IN" i="1">
                        <a:latin typeface="Cambria Math" panose="02040503050406030204" pitchFamily="18" charset="0"/>
                      </a:rPr>
                      <m:t>𝑋</m:t>
                    </m:r>
                  </m:oMath>
                </a14:m>
                <a:endParaRPr lang="en-IN" dirty="0"/>
              </a:p>
              <a:p>
                <a14:m>
                  <m:oMath xmlns:m="http://schemas.openxmlformats.org/officeDocument/2006/math">
                    <m:r>
                      <a:rPr lang="en-IN"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𝑋</m:t>
                        </m:r>
                        <m:r>
                          <a:rPr lang="ar-AE">
                            <a:latin typeface="Cambria Math" panose="02040503050406030204" pitchFamily="18" charset="0"/>
                          </a:rPr>
                          <m:t>∣</m:t>
                        </m:r>
                        <m:r>
                          <a:rPr lang="ar-AE" i="1">
                            <a:latin typeface="Cambria Math" panose="02040503050406030204" pitchFamily="18" charset="0"/>
                          </a:rPr>
                          <m:t>𝐶</m:t>
                        </m:r>
                      </m:e>
                    </m:d>
                  </m:oMath>
                </a14:m>
                <a:r>
                  <a:rPr lang="ar-AE" dirty="0"/>
                  <a:t>: </a:t>
                </a:r>
                <a:r>
                  <a:rPr lang="en-IN" dirty="0"/>
                  <a:t>Likelihood — probability of features </a:t>
                </a:r>
                <a14:m>
                  <m:oMath xmlns:m="http://schemas.openxmlformats.org/officeDocument/2006/math">
                    <m:r>
                      <a:rPr lang="en-IN" i="1">
                        <a:latin typeface="Cambria Math" panose="02040503050406030204" pitchFamily="18" charset="0"/>
                      </a:rPr>
                      <m:t>𝑋</m:t>
                    </m:r>
                  </m:oMath>
                </a14:m>
                <a:r>
                  <a:rPr lang="en-IN" dirty="0"/>
                  <a:t>given the class </a:t>
                </a:r>
                <a14:m>
                  <m:oMath xmlns:m="http://schemas.openxmlformats.org/officeDocument/2006/math">
                    <m:r>
                      <a:rPr lang="en-IN" i="1">
                        <a:latin typeface="Cambria Math" panose="02040503050406030204" pitchFamily="18" charset="0"/>
                      </a:rPr>
                      <m:t>𝐶</m:t>
                    </m:r>
                  </m:oMath>
                </a14:m>
                <a:endParaRPr lang="en-IN" dirty="0"/>
              </a:p>
              <a:p>
                <a14:m>
                  <m:oMath xmlns:m="http://schemas.openxmlformats.org/officeDocument/2006/math">
                    <m:r>
                      <a:rPr lang="en-IN"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𝐶</m:t>
                        </m:r>
                      </m:e>
                    </m:d>
                  </m:oMath>
                </a14:m>
                <a:r>
                  <a:rPr lang="ar-AE" dirty="0"/>
                  <a:t>: </a:t>
                </a:r>
                <a:r>
                  <a:rPr lang="en-IN" dirty="0"/>
                  <a:t>Prior probability of class </a:t>
                </a:r>
                <a14:m>
                  <m:oMath xmlns:m="http://schemas.openxmlformats.org/officeDocument/2006/math">
                    <m:r>
                      <a:rPr lang="en-IN" i="1">
                        <a:latin typeface="Cambria Math" panose="02040503050406030204" pitchFamily="18" charset="0"/>
                      </a:rPr>
                      <m:t>𝐶</m:t>
                    </m:r>
                  </m:oMath>
                </a14:m>
                <a:endParaRPr lang="en-IN" dirty="0"/>
              </a:p>
              <a:p>
                <a14:m>
                  <m:oMath xmlns:m="http://schemas.openxmlformats.org/officeDocument/2006/math">
                    <m:r>
                      <a:rPr lang="en-IN"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𝑋</m:t>
                        </m:r>
                      </m:e>
                    </m:d>
                  </m:oMath>
                </a14:m>
                <a:r>
                  <a:rPr lang="ar-AE" dirty="0"/>
                  <a:t>: </a:t>
                </a:r>
                <a:r>
                  <a:rPr lang="en-IN" dirty="0"/>
                  <a:t>Evidence — total probability of features </a:t>
                </a:r>
                <a14:m>
                  <m:oMath xmlns:m="http://schemas.openxmlformats.org/officeDocument/2006/math">
                    <m:r>
                      <a:rPr lang="en-IN" i="1">
                        <a:latin typeface="Cambria Math" panose="02040503050406030204" pitchFamily="18" charset="0"/>
                      </a:rPr>
                      <m:t>𝑋</m:t>
                    </m:r>
                  </m:oMath>
                </a14:m>
                <a:endParaRPr lang="en-IN" dirty="0"/>
              </a:p>
              <a:p>
                <a:pPr marL="0" indent="0">
                  <a:buNone/>
                </a:pPr>
                <a:endParaRPr lang="ar-AE" b="0" dirty="0"/>
              </a:p>
              <a:p>
                <a:endParaRPr lang="en-US" dirty="0"/>
              </a:p>
            </p:txBody>
          </p:sp>
        </mc:Choice>
        <mc:Fallback xmlns="">
          <p:sp>
            <p:nvSpPr>
              <p:cNvPr id="3" name="Content Placeholder 2">
                <a:extLst>
                  <a:ext uri="{FF2B5EF4-FFF2-40B4-BE49-F238E27FC236}">
                    <a16:creationId xmlns:a16="http://schemas.microsoft.com/office/drawing/2014/main" id="{5C781BCA-FF57-3023-B38D-CF5395E989F6}"/>
                  </a:ext>
                </a:extLst>
              </p:cNvPr>
              <p:cNvSpPr>
                <a:spLocks noGrp="1" noRot="1" noChangeAspect="1" noMove="1" noResize="1" noEditPoints="1" noAdjustHandles="1" noChangeArrowheads="1" noChangeShapeType="1" noTextEdit="1"/>
              </p:cNvSpPr>
              <p:nvPr>
                <p:ph idx="1"/>
              </p:nvPr>
            </p:nvSpPr>
            <p:spPr>
              <a:xfrm>
                <a:off x="838200" y="1495585"/>
                <a:ext cx="10515600" cy="5246177"/>
              </a:xfrm>
              <a:blipFill>
                <a:blip r:embed="rId2"/>
                <a:stretch>
                  <a:fillRect l="-1086" t="-1691" b="-797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13AA206-1004-08B7-2A2A-EE17382D01F7}"/>
              </a:ext>
            </a:extLst>
          </p:cNvPr>
          <p:cNvPicPr>
            <a:picLocks noChangeAspect="1"/>
          </p:cNvPicPr>
          <p:nvPr/>
        </p:nvPicPr>
        <p:blipFill>
          <a:blip r:embed="rId3"/>
          <a:stretch>
            <a:fillRect/>
          </a:stretch>
        </p:blipFill>
        <p:spPr>
          <a:xfrm>
            <a:off x="2634389" y="2965449"/>
            <a:ext cx="6264642" cy="1325562"/>
          </a:xfrm>
          <a:prstGeom prst="rect">
            <a:avLst/>
          </a:prstGeom>
        </p:spPr>
      </p:pic>
    </p:spTree>
    <p:extLst>
      <p:ext uri="{BB962C8B-B14F-4D97-AF65-F5344CB8AC3E}">
        <p14:creationId xmlns:p14="http://schemas.microsoft.com/office/powerpoint/2010/main" val="3267433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CCDA12-E8B8-519F-C2B7-B55ADA7F0093}"/>
                  </a:ext>
                </a:extLst>
              </p:cNvPr>
              <p:cNvSpPr>
                <a:spLocks noGrp="1"/>
              </p:cNvSpPr>
              <p:nvPr>
                <p:ph idx="1"/>
              </p:nvPr>
            </p:nvSpPr>
            <p:spPr>
              <a:xfrm>
                <a:off x="838200" y="1825624"/>
                <a:ext cx="10515600" cy="4683663"/>
              </a:xfrm>
            </p:spPr>
            <p:txBody>
              <a:bodyPr>
                <a:normAutofit fontScale="92500" lnSpcReduction="10000"/>
              </a:bodyPr>
              <a:lstStyle/>
              <a:p>
                <a:r>
                  <a:rPr lang="en-IN" dirty="0"/>
                  <a:t>The “naïve” assumption says that </a:t>
                </a:r>
                <a:r>
                  <a:rPr lang="en-IN" b="1" dirty="0"/>
                  <a:t>all features are conditionally independent</a:t>
                </a:r>
                <a:r>
                  <a:rPr lang="en-IN" dirty="0"/>
                  <a:t> given the class.</a:t>
                </a:r>
              </a:p>
              <a:p>
                <a:r>
                  <a:rPr lang="en-IN" dirty="0"/>
                  <a:t>That is:</a:t>
                </a:r>
              </a:p>
              <a:p>
                <a:endParaRPr lang="en-US" dirty="0"/>
              </a:p>
              <a:p>
                <a:endParaRPr lang="en-US" dirty="0"/>
              </a:p>
              <a:p>
                <a:r>
                  <a:rPr lang="en-IN" dirty="0"/>
                  <a:t>So, the formula becomes:</a:t>
                </a:r>
              </a:p>
              <a:p>
                <a:endParaRPr lang="en-IN" dirty="0"/>
              </a:p>
              <a:p>
                <a:pPr marL="0" indent="0">
                  <a:buNone/>
                </a:pPr>
                <a:endParaRPr lang="en-IN" dirty="0"/>
              </a:p>
              <a:p>
                <a:endParaRPr lang="en-IN" dirty="0"/>
              </a:p>
              <a:p>
                <a:r>
                  <a:rPr lang="en-IN" dirty="0"/>
                  <a:t>We drop </a:t>
                </a:r>
                <a14:m>
                  <m:oMath xmlns:m="http://schemas.openxmlformats.org/officeDocument/2006/math">
                    <m:r>
                      <a:rPr lang="en-IN"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𝑋</m:t>
                        </m:r>
                      </m:e>
                    </m:d>
                  </m:oMath>
                </a14:m>
                <a:r>
                  <a:rPr lang="en-IN" dirty="0"/>
                  <a:t>because it is constant for all classes when comparing probabilities.)</a:t>
                </a:r>
              </a:p>
              <a:p>
                <a:endParaRPr lang="en-IN" dirty="0"/>
              </a:p>
              <a:p>
                <a:endParaRPr lang="en-US" dirty="0"/>
              </a:p>
            </p:txBody>
          </p:sp>
        </mc:Choice>
        <mc:Fallback xmlns="">
          <p:sp>
            <p:nvSpPr>
              <p:cNvPr id="3" name="Content Placeholder 2">
                <a:extLst>
                  <a:ext uri="{FF2B5EF4-FFF2-40B4-BE49-F238E27FC236}">
                    <a16:creationId xmlns:a16="http://schemas.microsoft.com/office/drawing/2014/main" id="{DECCDA12-E8B8-519F-C2B7-B55ADA7F0093}"/>
                  </a:ext>
                </a:extLst>
              </p:cNvPr>
              <p:cNvSpPr>
                <a:spLocks noGrp="1" noRot="1" noChangeAspect="1" noMove="1" noResize="1" noEditPoints="1" noAdjustHandles="1" noChangeArrowheads="1" noChangeShapeType="1" noTextEdit="1"/>
              </p:cNvSpPr>
              <p:nvPr>
                <p:ph idx="1"/>
              </p:nvPr>
            </p:nvSpPr>
            <p:spPr>
              <a:xfrm>
                <a:off x="838200" y="1825624"/>
                <a:ext cx="10515600" cy="4683663"/>
              </a:xfrm>
              <a:blipFill>
                <a:blip r:embed="rId3"/>
                <a:stretch>
                  <a:fillRect l="-965" t="-2432" b="-135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35447E0-3D3C-DCD5-B03E-13D5185D69BB}"/>
              </a:ext>
            </a:extLst>
          </p:cNvPr>
          <p:cNvPicPr>
            <a:picLocks noChangeAspect="1"/>
          </p:cNvPicPr>
          <p:nvPr/>
        </p:nvPicPr>
        <p:blipFill>
          <a:blip r:embed="rId4"/>
          <a:stretch>
            <a:fillRect/>
          </a:stretch>
        </p:blipFill>
        <p:spPr>
          <a:xfrm>
            <a:off x="2440768" y="2959100"/>
            <a:ext cx="6070600" cy="939800"/>
          </a:xfrm>
          <a:prstGeom prst="rect">
            <a:avLst/>
          </a:prstGeom>
        </p:spPr>
      </p:pic>
      <p:pic>
        <p:nvPicPr>
          <p:cNvPr id="7" name="Picture 6">
            <a:extLst>
              <a:ext uri="{FF2B5EF4-FFF2-40B4-BE49-F238E27FC236}">
                <a16:creationId xmlns:a16="http://schemas.microsoft.com/office/drawing/2014/main" id="{A7EB8B21-3EED-5B47-BD38-7D7D68FE1755}"/>
              </a:ext>
            </a:extLst>
          </p:cNvPr>
          <p:cNvPicPr>
            <a:picLocks noChangeAspect="1"/>
          </p:cNvPicPr>
          <p:nvPr/>
        </p:nvPicPr>
        <p:blipFill>
          <a:blip r:embed="rId5"/>
          <a:stretch>
            <a:fillRect/>
          </a:stretch>
        </p:blipFill>
        <p:spPr>
          <a:xfrm>
            <a:off x="2829732" y="4869642"/>
            <a:ext cx="4394200" cy="914400"/>
          </a:xfrm>
          <a:prstGeom prst="rect">
            <a:avLst/>
          </a:prstGeom>
        </p:spPr>
      </p:pic>
      <p:sp>
        <p:nvSpPr>
          <p:cNvPr id="8" name="Title 1">
            <a:extLst>
              <a:ext uri="{FF2B5EF4-FFF2-40B4-BE49-F238E27FC236}">
                <a16:creationId xmlns:a16="http://schemas.microsoft.com/office/drawing/2014/main" id="{9E895E4E-58F0-C7BF-3405-B8CE5385C7A8}"/>
              </a:ext>
            </a:extLst>
          </p:cNvPr>
          <p:cNvSpPr>
            <a:spLocks noGrp="1"/>
          </p:cNvSpPr>
          <p:nvPr>
            <p:ph type="title"/>
          </p:nvPr>
        </p:nvSpPr>
        <p:spPr>
          <a:xfrm>
            <a:off x="838200" y="365125"/>
            <a:ext cx="10515600" cy="1325563"/>
          </a:xfrm>
        </p:spPr>
        <p:txBody>
          <a:bodyPr/>
          <a:lstStyle/>
          <a:p>
            <a:r>
              <a:rPr lang="en-US" dirty="0"/>
              <a:t>Naïve Bayes Classifier</a:t>
            </a:r>
          </a:p>
        </p:txBody>
      </p:sp>
      <p:pic>
        <p:nvPicPr>
          <p:cNvPr id="10" name="Picture 9">
            <a:extLst>
              <a:ext uri="{FF2B5EF4-FFF2-40B4-BE49-F238E27FC236}">
                <a16:creationId xmlns:a16="http://schemas.microsoft.com/office/drawing/2014/main" id="{4EB3A9C7-F9A3-EF82-4E54-2985498B35F7}"/>
              </a:ext>
            </a:extLst>
          </p:cNvPr>
          <p:cNvPicPr>
            <a:picLocks noChangeAspect="1"/>
          </p:cNvPicPr>
          <p:nvPr/>
        </p:nvPicPr>
        <p:blipFill>
          <a:blip r:embed="rId6"/>
          <a:stretch>
            <a:fillRect/>
          </a:stretch>
        </p:blipFill>
        <p:spPr>
          <a:xfrm>
            <a:off x="1589868" y="4341302"/>
            <a:ext cx="7772400" cy="717495"/>
          </a:xfrm>
          <a:prstGeom prst="rect">
            <a:avLst/>
          </a:prstGeom>
        </p:spPr>
      </p:pic>
    </p:spTree>
    <p:extLst>
      <p:ext uri="{BB962C8B-B14F-4D97-AF65-F5344CB8AC3E}">
        <p14:creationId xmlns:p14="http://schemas.microsoft.com/office/powerpoint/2010/main" val="137275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42F8-F41E-EB8A-075A-12B9D52CB7AA}"/>
              </a:ext>
            </a:extLst>
          </p:cNvPr>
          <p:cNvSpPr>
            <a:spLocks noGrp="1"/>
          </p:cNvSpPr>
          <p:nvPr>
            <p:ph type="title"/>
          </p:nvPr>
        </p:nvSpPr>
        <p:spPr/>
        <p:txBody>
          <a:bodyPr/>
          <a:lstStyle/>
          <a:p>
            <a:r>
              <a:rPr lang="en-US" dirty="0"/>
              <a:t>Naïve Bayes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C0999C-C091-5523-FF0F-3C3394FEC534}"/>
                  </a:ext>
                </a:extLst>
              </p:cNvPr>
              <p:cNvSpPr>
                <a:spLocks noGrp="1"/>
              </p:cNvSpPr>
              <p:nvPr>
                <p:ph idx="1"/>
              </p:nvPr>
            </p:nvSpPr>
            <p:spPr/>
            <p:txBody>
              <a:bodyPr/>
              <a:lstStyle/>
              <a:p>
                <a:r>
                  <a:rPr lang="en-IN" dirty="0"/>
                  <a:t>We compute </a:t>
                </a:r>
                <a14:m>
                  <m:oMath xmlns:m="http://schemas.openxmlformats.org/officeDocument/2006/math">
                    <m:r>
                      <a:rPr lang="en-IN" i="1">
                        <a:latin typeface="Cambria Math" panose="02040503050406030204" pitchFamily="18" charset="0"/>
                      </a:rPr>
                      <m:t>𝑃</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i="1">
                                <a:latin typeface="Cambria Math" panose="02040503050406030204" pitchFamily="18" charset="0"/>
                              </a:rPr>
                              <m:t>𝑘</m:t>
                            </m:r>
                          </m:sub>
                        </m:sSub>
                        <m:r>
                          <a:rPr lang="ar-AE">
                            <a:latin typeface="Cambria Math" panose="02040503050406030204" pitchFamily="18" charset="0"/>
                          </a:rPr>
                          <m:t>∣</m:t>
                        </m:r>
                        <m:r>
                          <a:rPr lang="ar-AE" i="1">
                            <a:latin typeface="Cambria Math" panose="02040503050406030204" pitchFamily="18" charset="0"/>
                          </a:rPr>
                          <m:t>𝑋</m:t>
                        </m:r>
                      </m:e>
                    </m:d>
                  </m:oMath>
                </a14:m>
                <a:r>
                  <a:rPr lang="en-IN" dirty="0"/>
                  <a:t>for all possible classes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i="1">
                            <a:latin typeface="Cambria Math" panose="02040503050406030204" pitchFamily="18" charset="0"/>
                          </a:rPr>
                          <m:t>𝑘</m:t>
                        </m:r>
                      </m:sub>
                    </m:sSub>
                  </m:oMath>
                </a14:m>
                <a:r>
                  <a:rPr lang="en-IN" dirty="0"/>
                  <a:t>and assign the instance </a:t>
                </a:r>
                <a14:m>
                  <m:oMath xmlns:m="http://schemas.openxmlformats.org/officeDocument/2006/math">
                    <m:r>
                      <a:rPr lang="en-IN" i="1">
                        <a:latin typeface="Cambria Math" panose="02040503050406030204" pitchFamily="18" charset="0"/>
                      </a:rPr>
                      <m:t>𝑋</m:t>
                    </m:r>
                  </m:oMath>
                </a14:m>
                <a:r>
                  <a:rPr lang="en-IN" dirty="0"/>
                  <a:t>to the class with the </a:t>
                </a:r>
                <a:r>
                  <a:rPr lang="en-IN" b="1" dirty="0"/>
                  <a:t>highest posterior probability</a:t>
                </a:r>
                <a:r>
                  <a:rPr lang="en-IN" dirty="0"/>
                  <a:t>:</a:t>
                </a:r>
              </a:p>
              <a:p>
                <a:endParaRPr lang="en-US" dirty="0"/>
              </a:p>
            </p:txBody>
          </p:sp>
        </mc:Choice>
        <mc:Fallback xmlns="">
          <p:sp>
            <p:nvSpPr>
              <p:cNvPr id="3" name="Content Placeholder 2">
                <a:extLst>
                  <a:ext uri="{FF2B5EF4-FFF2-40B4-BE49-F238E27FC236}">
                    <a16:creationId xmlns:a16="http://schemas.microsoft.com/office/drawing/2014/main" id="{67C0999C-C091-5523-FF0F-3C3394FEC534}"/>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0D725BF-2EA9-BC63-7402-1170BC31925C}"/>
              </a:ext>
            </a:extLst>
          </p:cNvPr>
          <p:cNvPicPr>
            <a:picLocks noChangeAspect="1"/>
          </p:cNvPicPr>
          <p:nvPr/>
        </p:nvPicPr>
        <p:blipFill>
          <a:blip r:embed="rId3"/>
          <a:stretch>
            <a:fillRect/>
          </a:stretch>
        </p:blipFill>
        <p:spPr>
          <a:xfrm>
            <a:off x="3413179" y="2720276"/>
            <a:ext cx="4838700" cy="952500"/>
          </a:xfrm>
          <a:prstGeom prst="rect">
            <a:avLst/>
          </a:prstGeom>
        </p:spPr>
      </p:pic>
      <p:graphicFrame>
        <p:nvGraphicFramePr>
          <p:cNvPr id="8" name="Table 7">
            <a:extLst>
              <a:ext uri="{FF2B5EF4-FFF2-40B4-BE49-F238E27FC236}">
                <a16:creationId xmlns:a16="http://schemas.microsoft.com/office/drawing/2014/main" id="{2E31FFC6-04CD-11D2-D21C-F6E7E93ADABD}"/>
              </a:ext>
            </a:extLst>
          </p:cNvPr>
          <p:cNvGraphicFramePr>
            <a:graphicFrameLocks noGrp="1"/>
          </p:cNvGraphicFramePr>
          <p:nvPr>
            <p:extLst>
              <p:ext uri="{D42A27DB-BD31-4B8C-83A1-F6EECF244321}">
                <p14:modId xmlns:p14="http://schemas.microsoft.com/office/powerpoint/2010/main" val="2820585129"/>
              </p:ext>
            </p:extLst>
          </p:nvPr>
        </p:nvGraphicFramePr>
        <p:xfrm>
          <a:off x="838200" y="4521908"/>
          <a:ext cx="10515600" cy="1463040"/>
        </p:xfrm>
        <a:graphic>
          <a:graphicData uri="http://schemas.openxmlformats.org/drawingml/2006/table">
            <a:tbl>
              <a:tblPr/>
              <a:tblGrid>
                <a:gridCol w="3505200">
                  <a:extLst>
                    <a:ext uri="{9D8B030D-6E8A-4147-A177-3AD203B41FA5}">
                      <a16:colId xmlns:a16="http://schemas.microsoft.com/office/drawing/2014/main" val="184834639"/>
                    </a:ext>
                  </a:extLst>
                </a:gridCol>
                <a:gridCol w="3505200">
                  <a:extLst>
                    <a:ext uri="{9D8B030D-6E8A-4147-A177-3AD203B41FA5}">
                      <a16:colId xmlns:a16="http://schemas.microsoft.com/office/drawing/2014/main" val="4269834978"/>
                    </a:ext>
                  </a:extLst>
                </a:gridCol>
                <a:gridCol w="3505200">
                  <a:extLst>
                    <a:ext uri="{9D8B030D-6E8A-4147-A177-3AD203B41FA5}">
                      <a16:colId xmlns:a16="http://schemas.microsoft.com/office/drawing/2014/main" val="4201699602"/>
                    </a:ext>
                  </a:extLst>
                </a:gridCol>
              </a:tblGrid>
              <a:tr h="0">
                <a:tc>
                  <a:txBody>
                    <a:bodyPr/>
                    <a:lstStyle/>
                    <a:p>
                      <a:pPr>
                        <a:buNone/>
                      </a:pPr>
                      <a:r>
                        <a:rPr lang="en-IN" b="1"/>
                        <a: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b="1"/>
                        <a:t>Income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b="1" dirty="0"/>
                        <a:t>Buys Computer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7200703"/>
                  </a:ext>
                </a:extLst>
              </a:tr>
              <a:tr h="0">
                <a:tc>
                  <a:txBody>
                    <a:bodyPr/>
                    <a:lstStyle/>
                    <a:p>
                      <a:pPr>
                        <a:buNone/>
                      </a:pPr>
                      <a:r>
                        <a:rPr lang="en-IN" dirty="0"/>
                        <a:t>Young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5152368"/>
                  </a:ext>
                </a:extLst>
              </a:tr>
              <a:tr h="0">
                <a:tc>
                  <a:txBody>
                    <a:bodyPr/>
                    <a:lstStyle/>
                    <a:p>
                      <a:pPr>
                        <a:buNone/>
                      </a:pPr>
                      <a:r>
                        <a:rPr lang="en-IN"/>
                        <a:t>Young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1076567"/>
                  </a:ext>
                </a:extLst>
              </a:tr>
              <a:tr h="0">
                <a:tc>
                  <a:txBody>
                    <a:bodyPr/>
                    <a:lstStyle/>
                    <a:p>
                      <a:pPr>
                        <a:buNone/>
                      </a:pPr>
                      <a:r>
                        <a:rPr lang="en-IN"/>
                        <a:t>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889666"/>
                  </a:ext>
                </a:extLst>
              </a:tr>
            </a:tbl>
          </a:graphicData>
        </a:graphic>
      </p:graphicFrame>
      <p:sp>
        <p:nvSpPr>
          <p:cNvPr id="9" name="Rectangle 1">
            <a:extLst>
              <a:ext uri="{FF2B5EF4-FFF2-40B4-BE49-F238E27FC236}">
                <a16:creationId xmlns:a16="http://schemas.microsoft.com/office/drawing/2014/main" id="{749CE7BB-3598-A77B-4BC2-580762214C7F}"/>
              </a:ext>
            </a:extLst>
          </p:cNvPr>
          <p:cNvSpPr>
            <a:spLocks noChangeArrowheads="1"/>
          </p:cNvSpPr>
          <p:nvPr/>
        </p:nvSpPr>
        <p:spPr bwMode="auto">
          <a:xfrm>
            <a:off x="202769" y="38190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Let’s say we want to predict whether a person </a:t>
            </a:r>
            <a:r>
              <a:rPr kumimoji="0" lang="en-US" altLang="en-US" sz="1800" b="1" i="0" u="none" strike="noStrike" cap="none" normalizeH="0" baseline="0" dirty="0">
                <a:ln>
                  <a:noFill/>
                </a:ln>
                <a:solidFill>
                  <a:schemeClr val="tx1"/>
                </a:solidFill>
                <a:effectLst/>
                <a:latin typeface="Arial" panose="020B0604020202020204" pitchFamily="34" charset="0"/>
              </a:rPr>
              <a:t>buys a computer (Yes/No)</a:t>
            </a:r>
            <a:r>
              <a:rPr kumimoji="0" lang="en-US" altLang="en-US" sz="1800" b="0" i="0" u="none" strike="noStrike" cap="none" normalizeH="0" baseline="0" dirty="0">
                <a:ln>
                  <a:noFill/>
                </a:ln>
                <a:solidFill>
                  <a:schemeClr val="tx1"/>
                </a:solidFill>
                <a:effectLst/>
                <a:latin typeface="Arial" panose="020B0604020202020204" pitchFamily="34" charset="0"/>
              </a:rPr>
              <a:t> based on two attributes: </a:t>
            </a:r>
            <a:r>
              <a:rPr kumimoji="0" lang="en-US" altLang="en-US" sz="1800" b="1" i="0" u="none" strike="noStrike" cap="none" normalizeH="0" baseline="0" dirty="0">
                <a:ln>
                  <a:noFill/>
                </a:ln>
                <a:solidFill>
                  <a:schemeClr val="tx1"/>
                </a:solidFill>
                <a:effectLst/>
                <a:latin typeface="Arial" panose="020B0604020202020204" pitchFamily="34" charset="0"/>
              </a:rPr>
              <a:t>Age</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Income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522B5925-62F5-8ACF-8BD4-1EEA22CB3AAA}"/>
              </a:ext>
            </a:extLst>
          </p:cNvPr>
          <p:cNvSpPr txBox="1"/>
          <p:nvPr/>
        </p:nvSpPr>
        <p:spPr>
          <a:xfrm>
            <a:off x="313517" y="6099496"/>
            <a:ext cx="9171445" cy="369332"/>
          </a:xfrm>
          <a:prstGeom prst="rect">
            <a:avLst/>
          </a:prstGeom>
          <a:noFill/>
        </p:spPr>
        <p:txBody>
          <a:bodyPr wrap="square">
            <a:spAutoFit/>
          </a:bodyPr>
          <a:lstStyle/>
          <a:p>
            <a:pPr>
              <a:buNone/>
            </a:pPr>
            <a:r>
              <a:rPr lang="en-IN" dirty="0"/>
              <a:t>We want to predict for a </a:t>
            </a:r>
            <a:r>
              <a:rPr lang="en-IN" b="1" dirty="0"/>
              <a:t>new person: (Age = Young, Income = High)</a:t>
            </a:r>
            <a:r>
              <a:rPr lang="en-IN" dirty="0"/>
              <a:t>.</a:t>
            </a:r>
          </a:p>
        </p:txBody>
      </p:sp>
    </p:spTree>
    <p:extLst>
      <p:ext uri="{BB962C8B-B14F-4D97-AF65-F5344CB8AC3E}">
        <p14:creationId xmlns:p14="http://schemas.microsoft.com/office/powerpoint/2010/main" val="187890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8527E9-054B-7B9B-61D6-B92F73B26998}"/>
                  </a:ext>
                </a:extLst>
              </p:cNvPr>
              <p:cNvSpPr>
                <a:spLocks noGrp="1"/>
              </p:cNvSpPr>
              <p:nvPr>
                <p:ph idx="1"/>
              </p:nvPr>
            </p:nvSpPr>
            <p:spPr>
              <a:xfrm>
                <a:off x="605725" y="523768"/>
                <a:ext cx="10515600" cy="4351338"/>
              </a:xfrm>
            </p:spPr>
            <p:txBody>
              <a:bodyPr>
                <a:normAutofit/>
              </a:bodyPr>
              <a:lstStyle/>
              <a:p>
                <a:r>
                  <a:rPr lang="en-IN" b="1" dirty="0"/>
                  <a:t>Step 1: Compute Prior probability</a:t>
                </a:r>
              </a:p>
              <a:p>
                <a:pPr marL="0" indent="0">
                  <a:buNone/>
                </a:pPr>
                <a14:m>
                  <m:oMathPara xmlns:m="http://schemas.openxmlformats.org/officeDocument/2006/math">
                    <m:oMathParaPr>
                      <m:jc m:val="centerGroup"/>
                    </m:oMathParaPr>
                    <m:oMath xmlns:m="http://schemas.openxmlformats.org/officeDocument/2006/math">
                      <m:r>
                        <a:rPr lang="en-IN" sz="2400" i="1">
                          <a:latin typeface="Cambria Math" panose="02040503050406030204" pitchFamily="18" charset="0"/>
                        </a:rPr>
                        <m:t>𝑃</m:t>
                      </m:r>
                      <m:d>
                        <m:dPr>
                          <m:ctrlPr>
                            <a:rPr lang="ar-AE" sz="2400" i="1">
                              <a:latin typeface="Cambria Math" panose="02040503050406030204" pitchFamily="18" charset="0"/>
                            </a:rPr>
                          </m:ctrlPr>
                        </m:dPr>
                        <m:e>
                          <m:r>
                            <a:rPr lang="ar-AE" sz="2400" i="1">
                              <a:latin typeface="Cambria Math" panose="02040503050406030204" pitchFamily="18" charset="0"/>
                            </a:rPr>
                            <m:t>𝑌𝑒𝑠</m:t>
                          </m:r>
                        </m:e>
                      </m:d>
                      <m:r>
                        <a:rPr lang="ar-AE" sz="2400">
                          <a:latin typeface="Cambria Math" panose="02040503050406030204" pitchFamily="18" charset="0"/>
                        </a:rPr>
                        <m:t>=</m:t>
                      </m:r>
                      <m:f>
                        <m:fPr>
                          <m:ctrlPr>
                            <a:rPr lang="ar-AE" sz="2400" i="1">
                              <a:latin typeface="Cambria Math" panose="02040503050406030204" pitchFamily="18" charset="0"/>
                            </a:rPr>
                          </m:ctrlPr>
                        </m:fPr>
                        <m:num>
                          <m:r>
                            <a:rPr lang="ar-AE" sz="2400">
                              <a:latin typeface="Cambria Math" panose="02040503050406030204" pitchFamily="18" charset="0"/>
                            </a:rPr>
                            <m:t>2</m:t>
                          </m:r>
                        </m:num>
                        <m:den>
                          <m:r>
                            <a:rPr lang="ar-AE" sz="2400">
                              <a:latin typeface="Cambria Math" panose="02040503050406030204" pitchFamily="18" charset="0"/>
                            </a:rPr>
                            <m:t>3</m:t>
                          </m:r>
                        </m:den>
                      </m:f>
                      <m:r>
                        <a:rPr lang="ar-AE" sz="2400">
                          <a:latin typeface="Cambria Math" panose="02040503050406030204" pitchFamily="18" charset="0"/>
                        </a:rPr>
                        <m:t>, </m:t>
                      </m:r>
                      <m:r>
                        <a:rPr lang="ar-AE" sz="2400" i="1">
                          <a:latin typeface="Cambria Math" panose="02040503050406030204" pitchFamily="18" charset="0"/>
                        </a:rPr>
                        <m:t>𝑃</m:t>
                      </m:r>
                      <m:d>
                        <m:dPr>
                          <m:ctrlPr>
                            <a:rPr lang="ar-AE" sz="2400" i="1">
                              <a:latin typeface="Cambria Math" panose="02040503050406030204" pitchFamily="18" charset="0"/>
                            </a:rPr>
                          </m:ctrlPr>
                        </m:dPr>
                        <m:e>
                          <m:r>
                            <a:rPr lang="ar-AE" sz="2400" i="1">
                              <a:latin typeface="Cambria Math" panose="02040503050406030204" pitchFamily="18" charset="0"/>
                            </a:rPr>
                            <m:t>𝑁𝑜</m:t>
                          </m:r>
                        </m:e>
                      </m:d>
                      <m:r>
                        <a:rPr lang="ar-AE" sz="2400">
                          <a:latin typeface="Cambria Math" panose="02040503050406030204" pitchFamily="18" charset="0"/>
                        </a:rPr>
                        <m:t>=</m:t>
                      </m:r>
                      <m:f>
                        <m:fPr>
                          <m:ctrlPr>
                            <a:rPr lang="ar-AE" sz="2400" i="1">
                              <a:latin typeface="Cambria Math" panose="02040503050406030204" pitchFamily="18" charset="0"/>
                            </a:rPr>
                          </m:ctrlPr>
                        </m:fPr>
                        <m:num>
                          <m:r>
                            <a:rPr lang="ar-AE" sz="2400">
                              <a:latin typeface="Cambria Math" panose="02040503050406030204" pitchFamily="18" charset="0"/>
                            </a:rPr>
                            <m:t>1</m:t>
                          </m:r>
                        </m:num>
                        <m:den>
                          <m:r>
                            <a:rPr lang="ar-AE" sz="2400">
                              <a:latin typeface="Cambria Math" panose="02040503050406030204" pitchFamily="18" charset="0"/>
                            </a:rPr>
                            <m:t>3</m:t>
                          </m:r>
                        </m:den>
                      </m:f>
                    </m:oMath>
                  </m:oMathPara>
                </a14:m>
                <a:endParaRPr lang="en-US" sz="2400" dirty="0"/>
              </a:p>
              <a:p>
                <a:r>
                  <a:rPr lang="en-IN" b="1" dirty="0"/>
                  <a:t>Step 2: Compute Likelihood</a:t>
                </a:r>
              </a:p>
              <a:p>
                <a:endParaRPr lang="en-IN" b="1" dirty="0"/>
              </a:p>
              <a:p>
                <a:endParaRPr lang="en-IN" b="1" dirty="0"/>
              </a:p>
              <a:p>
                <a:endParaRPr lang="en-IN" b="1" dirty="0"/>
              </a:p>
              <a:p>
                <a:r>
                  <a:rPr lang="en-IN" b="1" dirty="0"/>
                  <a:t>Step 3: Compute Posterior Probabilities</a:t>
                </a:r>
              </a:p>
              <a:p>
                <a:endParaRPr lang="ar-AE" b="1" dirty="0"/>
              </a:p>
              <a:p>
                <a:endParaRPr lang="en-US" dirty="0"/>
              </a:p>
            </p:txBody>
          </p:sp>
        </mc:Choice>
        <mc:Fallback xmlns="">
          <p:sp>
            <p:nvSpPr>
              <p:cNvPr id="3" name="Content Placeholder 2">
                <a:extLst>
                  <a:ext uri="{FF2B5EF4-FFF2-40B4-BE49-F238E27FC236}">
                    <a16:creationId xmlns:a16="http://schemas.microsoft.com/office/drawing/2014/main" id="{618527E9-054B-7B9B-61D6-B92F73B26998}"/>
                  </a:ext>
                </a:extLst>
              </p:cNvPr>
              <p:cNvSpPr>
                <a:spLocks noGrp="1" noRot="1" noChangeAspect="1" noMove="1" noResize="1" noEditPoints="1" noAdjustHandles="1" noChangeArrowheads="1" noChangeShapeType="1" noTextEdit="1"/>
              </p:cNvSpPr>
              <p:nvPr>
                <p:ph idx="1"/>
              </p:nvPr>
            </p:nvSpPr>
            <p:spPr>
              <a:xfrm>
                <a:off x="605725" y="523768"/>
                <a:ext cx="10515600" cy="4351338"/>
              </a:xfrm>
              <a:blipFill>
                <a:blip r:embed="rId2"/>
                <a:stretch>
                  <a:fillRect l="-965" t="-23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5BD3B43-9F80-17FF-6F80-0AE73339D1D6}"/>
              </a:ext>
            </a:extLst>
          </p:cNvPr>
          <p:cNvPicPr>
            <a:picLocks noChangeAspect="1"/>
          </p:cNvPicPr>
          <p:nvPr/>
        </p:nvPicPr>
        <p:blipFill>
          <a:blip r:embed="rId3"/>
          <a:stretch>
            <a:fillRect/>
          </a:stretch>
        </p:blipFill>
        <p:spPr>
          <a:xfrm>
            <a:off x="1977325" y="4122773"/>
            <a:ext cx="7772400" cy="2202605"/>
          </a:xfrm>
          <a:prstGeom prst="rect">
            <a:avLst/>
          </a:prstGeom>
        </p:spPr>
      </p:pic>
      <p:pic>
        <p:nvPicPr>
          <p:cNvPr id="7" name="Picture 6">
            <a:extLst>
              <a:ext uri="{FF2B5EF4-FFF2-40B4-BE49-F238E27FC236}">
                <a16:creationId xmlns:a16="http://schemas.microsoft.com/office/drawing/2014/main" id="{DB76062D-FA02-3899-B861-6D301710FE0C}"/>
              </a:ext>
            </a:extLst>
          </p:cNvPr>
          <p:cNvPicPr>
            <a:picLocks noChangeAspect="1"/>
          </p:cNvPicPr>
          <p:nvPr/>
        </p:nvPicPr>
        <p:blipFill>
          <a:blip r:embed="rId4"/>
          <a:stretch>
            <a:fillRect/>
          </a:stretch>
        </p:blipFill>
        <p:spPr>
          <a:xfrm>
            <a:off x="1977325" y="2079259"/>
            <a:ext cx="7772400" cy="155581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EC4CC0-C095-FD1F-5153-6996DB90457F}"/>
                  </a:ext>
                </a:extLst>
              </p:cNvPr>
              <p:cNvSpPr txBox="1"/>
              <p:nvPr/>
            </p:nvSpPr>
            <p:spPr>
              <a:xfrm>
                <a:off x="605725" y="6199764"/>
                <a:ext cx="7530885" cy="461665"/>
              </a:xfrm>
              <a:prstGeom prst="rect">
                <a:avLst/>
              </a:prstGeom>
              <a:noFill/>
            </p:spPr>
            <p:txBody>
              <a:bodyPr wrap="square">
                <a:spAutoFit/>
              </a:bodyPr>
              <a:lstStyle/>
              <a:p>
                <a:r>
                  <a:rPr lang="en-IN" sz="2400" dirty="0"/>
                  <a:t>Since </a:t>
                </a:r>
                <a14:m>
                  <m:oMath xmlns:m="http://schemas.openxmlformats.org/officeDocument/2006/math">
                    <m:r>
                      <a:rPr lang="en-IN" sz="2400" b="1" i="1">
                        <a:latin typeface="Cambria Math" panose="02040503050406030204" pitchFamily="18" charset="0"/>
                      </a:rPr>
                      <m:t>𝑷</m:t>
                    </m:r>
                    <m:d>
                      <m:dPr>
                        <m:ctrlPr>
                          <a:rPr lang="ar-AE" sz="2400" b="1" i="1">
                            <a:latin typeface="Cambria Math" panose="02040503050406030204" pitchFamily="18" charset="0"/>
                          </a:rPr>
                        </m:ctrlPr>
                      </m:dPr>
                      <m:e>
                        <m:r>
                          <a:rPr lang="ar-AE" sz="2400" b="1" i="1">
                            <a:latin typeface="Cambria Math" panose="02040503050406030204" pitchFamily="18" charset="0"/>
                          </a:rPr>
                          <m:t>𝑵𝒐</m:t>
                        </m:r>
                        <m:r>
                          <a:rPr lang="ar-AE" sz="2400" b="1" i="0">
                            <a:latin typeface="Cambria Math" panose="02040503050406030204" pitchFamily="18" charset="0"/>
                          </a:rPr>
                          <m:t>∣</m:t>
                        </m:r>
                        <m:r>
                          <a:rPr lang="ar-AE" sz="2400" b="1" i="1">
                            <a:latin typeface="Cambria Math" panose="02040503050406030204" pitchFamily="18" charset="0"/>
                          </a:rPr>
                          <m:t>𝑿</m:t>
                        </m:r>
                      </m:e>
                    </m:d>
                    <m:r>
                      <a:rPr lang="ar-AE" sz="2400" b="1" i="0">
                        <a:latin typeface="Cambria Math" panose="02040503050406030204" pitchFamily="18" charset="0"/>
                      </a:rPr>
                      <m:t>&gt;</m:t>
                    </m:r>
                    <m:r>
                      <a:rPr lang="ar-AE" sz="2400" b="1" i="1">
                        <a:latin typeface="Cambria Math" panose="02040503050406030204" pitchFamily="18" charset="0"/>
                      </a:rPr>
                      <m:t>𝑷</m:t>
                    </m:r>
                    <m:d>
                      <m:dPr>
                        <m:ctrlPr>
                          <a:rPr lang="ar-AE" sz="2400" b="1" i="1">
                            <a:latin typeface="Cambria Math" panose="02040503050406030204" pitchFamily="18" charset="0"/>
                          </a:rPr>
                        </m:ctrlPr>
                      </m:dPr>
                      <m:e>
                        <m:r>
                          <a:rPr lang="ar-AE" sz="2400" b="1" i="1">
                            <a:latin typeface="Cambria Math" panose="02040503050406030204" pitchFamily="18" charset="0"/>
                          </a:rPr>
                          <m:t>𝒀𝒆𝒔</m:t>
                        </m:r>
                        <m:r>
                          <a:rPr lang="ar-AE" sz="2400" b="1" i="0">
                            <a:latin typeface="Cambria Math" panose="02040503050406030204" pitchFamily="18" charset="0"/>
                          </a:rPr>
                          <m:t>∣</m:t>
                        </m:r>
                        <m:r>
                          <a:rPr lang="ar-AE" sz="2400" b="1" i="1">
                            <a:latin typeface="Cambria Math" panose="02040503050406030204" pitchFamily="18" charset="0"/>
                          </a:rPr>
                          <m:t>𝑿</m:t>
                        </m:r>
                      </m:e>
                    </m:d>
                  </m:oMath>
                </a14:m>
                <a:r>
                  <a:rPr lang="ar-AE" sz="2400" dirty="0"/>
                  <a:t>, </a:t>
                </a:r>
                <a:r>
                  <a:rPr lang="en-IN" sz="2400" dirty="0"/>
                  <a:t>we predict </a:t>
                </a:r>
                <a:r>
                  <a:rPr lang="en-IN" sz="2400" b="1" dirty="0"/>
                  <a:t>“No”</a:t>
                </a:r>
                <a:r>
                  <a:rPr lang="en-IN" sz="2400" dirty="0"/>
                  <a:t>.</a:t>
                </a:r>
                <a:endParaRPr lang="en-US" sz="2400" dirty="0"/>
              </a:p>
            </p:txBody>
          </p:sp>
        </mc:Choice>
        <mc:Fallback xmlns="">
          <p:sp>
            <p:nvSpPr>
              <p:cNvPr id="9" name="TextBox 8">
                <a:extLst>
                  <a:ext uri="{FF2B5EF4-FFF2-40B4-BE49-F238E27FC236}">
                    <a16:creationId xmlns:a16="http://schemas.microsoft.com/office/drawing/2014/main" id="{94EC4CC0-C095-FD1F-5153-6996DB90457F}"/>
                  </a:ext>
                </a:extLst>
              </p:cNvPr>
              <p:cNvSpPr txBox="1">
                <a:spLocks noRot="1" noChangeAspect="1" noMove="1" noResize="1" noEditPoints="1" noAdjustHandles="1" noChangeArrowheads="1" noChangeShapeType="1" noTextEdit="1"/>
              </p:cNvSpPr>
              <p:nvPr/>
            </p:nvSpPr>
            <p:spPr>
              <a:xfrm>
                <a:off x="605725" y="6199764"/>
                <a:ext cx="7530885" cy="461665"/>
              </a:xfrm>
              <a:prstGeom prst="rect">
                <a:avLst/>
              </a:prstGeom>
              <a:blipFill>
                <a:blip r:embed="rId5"/>
                <a:stretch>
                  <a:fillRect l="-1178" t="-10811" b="-29730"/>
                </a:stretch>
              </a:blipFill>
            </p:spPr>
            <p:txBody>
              <a:bodyPr/>
              <a:lstStyle/>
              <a:p>
                <a:r>
                  <a:rPr lang="en-US">
                    <a:noFill/>
                  </a:rPr>
                  <a:t> </a:t>
                </a:r>
              </a:p>
            </p:txBody>
          </p:sp>
        </mc:Fallback>
      </mc:AlternateContent>
    </p:spTree>
    <p:extLst>
      <p:ext uri="{BB962C8B-B14F-4D97-AF65-F5344CB8AC3E}">
        <p14:creationId xmlns:p14="http://schemas.microsoft.com/office/powerpoint/2010/main" val="2328230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65EBB-40C9-8BF8-BD9F-711867634ABB}"/>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C030079-764A-33B8-7974-7FCA9FEAE25D}"/>
              </a:ext>
            </a:extLst>
          </p:cNvPr>
          <p:cNvSpPr>
            <a:spLocks noGrp="1"/>
          </p:cNvSpPr>
          <p:nvPr>
            <p:ph idx="1"/>
          </p:nvPr>
        </p:nvSpPr>
        <p:spPr/>
        <p:txBody>
          <a:bodyPr/>
          <a:lstStyle/>
          <a:p>
            <a:r>
              <a:rPr lang="en-IN" dirty="0"/>
              <a:t>We want to </a:t>
            </a:r>
            <a:r>
              <a:rPr lang="en-IN" b="1" dirty="0"/>
              <a:t>predict whether to Play Tennis (Yes/No)</a:t>
            </a:r>
            <a:r>
              <a:rPr lang="en-IN" dirty="0"/>
              <a:t> based on given weather conditions.</a:t>
            </a:r>
          </a:p>
          <a:p>
            <a:r>
              <a:rPr lang="en-IN" dirty="0"/>
              <a:t>Suppose the new day has these conditions:</a:t>
            </a:r>
            <a:br>
              <a:rPr lang="en-IN" dirty="0"/>
            </a:br>
            <a:r>
              <a:rPr lang="en-IN" b="1" dirty="0"/>
              <a:t>Outlook = Sunny</a:t>
            </a:r>
            <a:r>
              <a:rPr lang="en-IN" dirty="0"/>
              <a:t>, </a:t>
            </a:r>
            <a:r>
              <a:rPr lang="en-IN" b="1" dirty="0"/>
              <a:t>Temperature = Cool</a:t>
            </a:r>
            <a:r>
              <a:rPr lang="en-IN" dirty="0"/>
              <a:t>, </a:t>
            </a:r>
            <a:r>
              <a:rPr lang="en-IN" b="1" dirty="0"/>
              <a:t>Humidity = High</a:t>
            </a:r>
            <a:r>
              <a:rPr lang="en-IN" dirty="0"/>
              <a:t>, </a:t>
            </a:r>
            <a:r>
              <a:rPr lang="en-IN" b="1" dirty="0"/>
              <a:t>Wind = Strong</a:t>
            </a:r>
            <a:br>
              <a:rPr lang="en-IN" dirty="0"/>
            </a:br>
            <a:r>
              <a:rPr lang="en-IN" dirty="0"/>
              <a:t>Should we play tennis?</a:t>
            </a:r>
          </a:p>
        </p:txBody>
      </p:sp>
    </p:spTree>
    <p:extLst>
      <p:ext uri="{BB962C8B-B14F-4D97-AF65-F5344CB8AC3E}">
        <p14:creationId xmlns:p14="http://schemas.microsoft.com/office/powerpoint/2010/main" val="2850246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879A-41B2-4DED-0653-C9DB14BD0D85}"/>
              </a:ext>
            </a:extLst>
          </p:cNvPr>
          <p:cNvSpPr>
            <a:spLocks noGrp="1"/>
          </p:cNvSpPr>
          <p:nvPr>
            <p:ph type="title"/>
          </p:nvPr>
        </p:nvSpPr>
        <p:spPr/>
        <p:txBody>
          <a:bodyPr/>
          <a:lstStyle/>
          <a:p>
            <a:r>
              <a:rPr lang="en-US" dirty="0"/>
              <a:t>Step 1:  Compute Prior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39D16F-A91E-0C7A-CDFA-7CD344C3CBD1}"/>
                  </a:ext>
                </a:extLst>
              </p:cNvPr>
              <p:cNvSpPr>
                <a:spLocks noGrp="1"/>
              </p:cNvSpPr>
              <p:nvPr>
                <p:ph idx="1"/>
              </p:nvPr>
            </p:nvSpPr>
            <p:spPr/>
            <p:txBody>
              <a:bodyPr/>
              <a:lstStyle/>
              <a:p>
                <a:r>
                  <a:rPr lang="en-IN" dirty="0"/>
                  <a:t>Count of “Yes” = 6</a:t>
                </a:r>
                <a:br>
                  <a:rPr lang="en-IN" dirty="0"/>
                </a:br>
                <a:r>
                  <a:rPr lang="en-IN" dirty="0"/>
                  <a:t>Count of “No” = 4</a:t>
                </a:r>
                <a:br>
                  <a:rPr lang="en-IN" dirty="0"/>
                </a:br>
                <a:r>
                  <a:rPr lang="en-IN" dirty="0"/>
                  <a:t>Total = 10</a:t>
                </a:r>
              </a:p>
              <a:p>
                <a14:m>
                  <m:oMath xmlns:m="http://schemas.openxmlformats.org/officeDocument/2006/math">
                    <m:r>
                      <a:rPr lang="en-IN" i="1">
                        <a:latin typeface="Cambria Math" panose="02040503050406030204" pitchFamily="18" charset="0"/>
                      </a:rPr>
                      <m:t>𝑃</m:t>
                    </m:r>
                    <m:d>
                      <m:dPr>
                        <m:ctrlPr>
                          <a:rPr lang="ar-AE" i="1">
                            <a:latin typeface="Cambria Math" panose="02040503050406030204" pitchFamily="18" charset="0"/>
                          </a:rPr>
                        </m:ctrlPr>
                      </m:dPr>
                      <m:e>
                        <m:r>
                          <m:rPr>
                            <m:nor/>
                          </m:rPr>
                          <a:rPr lang="en-IN" i="1"/>
                          <m:t>Yes</m:t>
                        </m:r>
                      </m:e>
                    </m:d>
                    <m:r>
                      <a:rPr lang="ar-AE">
                        <a:latin typeface="Cambria Math" panose="02040503050406030204" pitchFamily="18" charset="0"/>
                      </a:rPr>
                      <m:t>=6/10=0.6</m:t>
                    </m:r>
                  </m:oMath>
                </a14:m>
                <a:endParaRPr lang="ar-AE" b="0" dirty="0"/>
              </a:p>
              <a:p>
                <a14:m>
                  <m:oMath xmlns:m="http://schemas.openxmlformats.org/officeDocument/2006/math">
                    <m:r>
                      <a:rPr lang="ar-AE" i="1">
                        <a:latin typeface="Cambria Math" panose="02040503050406030204" pitchFamily="18" charset="0"/>
                      </a:rPr>
                      <m:t>𝑃</m:t>
                    </m:r>
                    <m:d>
                      <m:dPr>
                        <m:ctrlPr>
                          <a:rPr lang="ar-AE" i="1">
                            <a:latin typeface="Cambria Math" panose="02040503050406030204" pitchFamily="18" charset="0"/>
                          </a:rPr>
                        </m:ctrlPr>
                      </m:dPr>
                      <m:e>
                        <m:r>
                          <m:rPr>
                            <m:nor/>
                          </m:rPr>
                          <a:rPr lang="en-IN" i="1"/>
                          <m:t>No</m:t>
                        </m:r>
                      </m:e>
                    </m:d>
                    <m:r>
                      <a:rPr lang="ar-AE">
                        <a:latin typeface="Cambria Math" panose="02040503050406030204" pitchFamily="18" charset="0"/>
                      </a:rPr>
                      <m:t>=4/10=0.4</m:t>
                    </m:r>
                  </m:oMath>
                </a14:m>
                <a:endParaRPr lang="ar-AE" b="0" dirty="0"/>
              </a:p>
            </p:txBody>
          </p:sp>
        </mc:Choice>
        <mc:Fallback xmlns="">
          <p:sp>
            <p:nvSpPr>
              <p:cNvPr id="3" name="Content Placeholder 2">
                <a:extLst>
                  <a:ext uri="{FF2B5EF4-FFF2-40B4-BE49-F238E27FC236}">
                    <a16:creationId xmlns:a16="http://schemas.microsoft.com/office/drawing/2014/main" id="{6C39D16F-A91E-0C7A-CDFA-7CD344C3CBD1}"/>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64840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C6F4-2E36-BC52-AE4A-7085B7EDA68C}"/>
              </a:ext>
            </a:extLst>
          </p:cNvPr>
          <p:cNvSpPr>
            <a:spLocks noGrp="1"/>
          </p:cNvSpPr>
          <p:nvPr>
            <p:ph type="title"/>
          </p:nvPr>
        </p:nvSpPr>
        <p:spPr>
          <a:xfrm>
            <a:off x="233766" y="0"/>
            <a:ext cx="10515600" cy="1325563"/>
          </a:xfrm>
        </p:spPr>
        <p:txBody>
          <a:bodyPr/>
          <a:lstStyle/>
          <a:p>
            <a:r>
              <a:rPr lang="en-US" dirty="0"/>
              <a:t>Step 2: Compute likelihood probability</a:t>
            </a:r>
          </a:p>
        </p:txBody>
      </p:sp>
      <p:sp>
        <p:nvSpPr>
          <p:cNvPr id="4" name="Rectangle 1">
            <a:extLst>
              <a:ext uri="{FF2B5EF4-FFF2-40B4-BE49-F238E27FC236}">
                <a16:creationId xmlns:a16="http://schemas.microsoft.com/office/drawing/2014/main" id="{955B144D-B5BF-6F68-C198-F599C190BC92}"/>
              </a:ext>
            </a:extLst>
          </p:cNvPr>
          <p:cNvSpPr>
            <a:spLocks noGrp="1" noChangeArrowheads="1"/>
          </p:cNvSpPr>
          <p:nvPr>
            <p:ph idx="1"/>
          </p:nvPr>
        </p:nvSpPr>
        <p:spPr bwMode="auto">
          <a:xfrm>
            <a:off x="233766" y="1109236"/>
            <a:ext cx="1091984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latin typeface="Arial" panose="020B0604020202020204" pitchFamily="34" charset="0"/>
              </a:rPr>
              <a:t>Outlook</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Sunny∣Yes</a:t>
            </a:r>
            <a:r>
              <a:rPr kumimoji="0" lang="en-US" altLang="en-US" sz="1800" b="0" i="0" u="none" strike="noStrike" cap="none" normalizeH="0" baseline="0" dirty="0">
                <a:ln>
                  <a:noFill/>
                </a:ln>
                <a:solidFill>
                  <a:srgbClr val="000000"/>
                </a:solidFill>
                <a:effectLst/>
                <a:latin typeface="Arial" panose="020B0604020202020204" pitchFamily="34" charset="0"/>
              </a:rPr>
              <a:t>)=1/6</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Overcast∣Yes</a:t>
            </a:r>
            <a:r>
              <a:rPr kumimoji="0" lang="en-US" altLang="en-US" sz="1800" b="0" i="0" u="none" strike="noStrike" cap="none" normalizeH="0" baseline="0" dirty="0">
                <a:ln>
                  <a:noFill/>
                </a:ln>
                <a:solidFill>
                  <a:srgbClr val="000000"/>
                </a:solidFill>
                <a:effectLst/>
                <a:latin typeface="Arial" panose="020B0604020202020204" pitchFamily="34" charset="0"/>
              </a:rPr>
              <a:t>)=2/6</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Rain∣Yes</a:t>
            </a:r>
            <a:r>
              <a:rPr kumimoji="0" lang="en-US" altLang="en-US" sz="1800" b="0" i="0" u="none" strike="noStrike" cap="none" normalizeH="0" baseline="0" dirty="0">
                <a:ln>
                  <a:noFill/>
                </a:ln>
                <a:solidFill>
                  <a:srgbClr val="000000"/>
                </a:solidFill>
                <a:effectLst/>
                <a:latin typeface="Arial" panose="020B0604020202020204" pitchFamily="34" charset="0"/>
              </a:rPr>
              <a:t>)=3/6</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Sunny∣No</a:t>
            </a:r>
            <a:r>
              <a:rPr kumimoji="0" lang="en-US" altLang="en-US" sz="1800" b="0" i="0" u="none" strike="noStrike" cap="none" normalizeH="0" baseline="0" dirty="0">
                <a:ln>
                  <a:noFill/>
                </a:ln>
                <a:solidFill>
                  <a:srgbClr val="000000"/>
                </a:solidFill>
                <a:effectLst/>
                <a:latin typeface="Arial" panose="020B0604020202020204" pitchFamily="34" charset="0"/>
              </a:rPr>
              <a:t>)=3/4</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Overcast∣No</a:t>
            </a:r>
            <a:r>
              <a:rPr kumimoji="0" lang="en-US" altLang="en-US" sz="1800" b="0" i="0" u="none" strike="noStrike" cap="none" normalizeH="0" baseline="0" dirty="0">
                <a:ln>
                  <a:noFill/>
                </a:ln>
                <a:solidFill>
                  <a:srgbClr val="000000"/>
                </a:solidFill>
                <a:effectLst/>
                <a:latin typeface="Arial" panose="020B0604020202020204" pitchFamily="34" charset="0"/>
              </a:rPr>
              <a:t>)=0/4</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Rain∣No</a:t>
            </a:r>
            <a:r>
              <a:rPr kumimoji="0" lang="en-US" altLang="en-US" sz="1800" b="0" i="0" u="none" strike="noStrike" cap="none" normalizeH="0" baseline="0" dirty="0">
                <a:ln>
                  <a:noFill/>
                </a:ln>
                <a:solidFill>
                  <a:srgbClr val="000000"/>
                </a:solidFill>
                <a:effectLst/>
                <a:latin typeface="Arial" panose="020B0604020202020204" pitchFamily="34" charset="0"/>
              </a:rPr>
              <a:t>)=1/4</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latin typeface="Arial" panose="020B0604020202020204" pitchFamily="34" charset="0"/>
              </a:rPr>
              <a:t>Temperature</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Hot∣Yes</a:t>
            </a:r>
            <a:r>
              <a:rPr kumimoji="0" lang="en-US" altLang="en-US" sz="1800" b="0" i="0" u="none" strike="noStrike" cap="none" normalizeH="0" baseline="0" dirty="0">
                <a:ln>
                  <a:noFill/>
                </a:ln>
                <a:solidFill>
                  <a:srgbClr val="000000"/>
                </a:solidFill>
                <a:effectLst/>
                <a:latin typeface="Arial" panose="020B0604020202020204" pitchFamily="34" charset="0"/>
              </a:rPr>
              <a:t>)=1/6,  P(</a:t>
            </a:r>
            <a:r>
              <a:rPr kumimoji="0" lang="en-US" altLang="en-US" sz="1800" b="0" i="0" u="none" strike="noStrike" cap="none" normalizeH="0" baseline="0" dirty="0" err="1">
                <a:ln>
                  <a:noFill/>
                </a:ln>
                <a:solidFill>
                  <a:srgbClr val="000000"/>
                </a:solidFill>
                <a:effectLst/>
                <a:latin typeface="Arial" panose="020B0604020202020204" pitchFamily="34" charset="0"/>
              </a:rPr>
              <a:t>Mild∣Yes</a:t>
            </a:r>
            <a:r>
              <a:rPr kumimoji="0" lang="en-US" altLang="en-US" sz="1800" b="0" i="0" u="none" strike="noStrike" cap="none" normalizeH="0" baseline="0" dirty="0">
                <a:ln>
                  <a:noFill/>
                </a:ln>
                <a:solidFill>
                  <a:srgbClr val="000000"/>
                </a:solidFill>
                <a:effectLst/>
                <a:latin typeface="Arial" panose="020B0604020202020204" pitchFamily="34" charset="0"/>
              </a:rPr>
              <a:t>)=2/6,  P(</a:t>
            </a:r>
            <a:r>
              <a:rPr kumimoji="0" lang="en-US" altLang="en-US" sz="1800" b="0" i="0" u="none" strike="noStrike" cap="none" normalizeH="0" baseline="0" dirty="0" err="1">
                <a:ln>
                  <a:noFill/>
                </a:ln>
                <a:solidFill>
                  <a:srgbClr val="000000"/>
                </a:solidFill>
                <a:effectLst/>
                <a:latin typeface="Arial" panose="020B0604020202020204" pitchFamily="34" charset="0"/>
              </a:rPr>
              <a:t>Cool∣Yes</a:t>
            </a:r>
            <a:r>
              <a:rPr kumimoji="0" lang="en-US" altLang="en-US" sz="1800" b="0" i="0" u="none" strike="noStrike" cap="none" normalizeH="0" baseline="0" dirty="0">
                <a:ln>
                  <a:noFill/>
                </a:ln>
                <a:solidFill>
                  <a:srgbClr val="000000"/>
                </a:solidFill>
                <a:effectLst/>
                <a:latin typeface="Arial" panose="020B0604020202020204" pitchFamily="34" charset="0"/>
              </a:rPr>
              <a:t>)=3/6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Hot∣No</a:t>
            </a:r>
            <a:r>
              <a:rPr kumimoji="0" lang="en-US" altLang="en-US" sz="1800" b="0" i="0" u="none" strike="noStrike" cap="none" normalizeH="0" baseline="0" dirty="0">
                <a:ln>
                  <a:noFill/>
                </a:ln>
                <a:solidFill>
                  <a:srgbClr val="000000"/>
                </a:solidFill>
                <a:effectLst/>
                <a:latin typeface="Arial" panose="020B0604020202020204" pitchFamily="34" charset="0"/>
              </a:rPr>
              <a:t>)=2/4,  P(</a:t>
            </a:r>
            <a:r>
              <a:rPr kumimoji="0" lang="en-US" altLang="en-US" sz="1800" b="0" i="0" u="none" strike="noStrike" cap="none" normalizeH="0" baseline="0" dirty="0" err="1">
                <a:ln>
                  <a:noFill/>
                </a:ln>
                <a:solidFill>
                  <a:srgbClr val="000000"/>
                </a:solidFill>
                <a:effectLst/>
                <a:latin typeface="Arial" panose="020B0604020202020204" pitchFamily="34" charset="0"/>
              </a:rPr>
              <a:t>Mild∣No</a:t>
            </a:r>
            <a:r>
              <a:rPr kumimoji="0" lang="en-US" altLang="en-US" sz="1800" b="0" i="0" u="none" strike="noStrike" cap="none" normalizeH="0" baseline="0" dirty="0">
                <a:ln>
                  <a:noFill/>
                </a:ln>
                <a:solidFill>
                  <a:srgbClr val="000000"/>
                </a:solidFill>
                <a:effectLst/>
                <a:latin typeface="Arial" panose="020B0604020202020204" pitchFamily="34" charset="0"/>
              </a:rPr>
              <a:t>)=1/4,  P(</a:t>
            </a:r>
            <a:r>
              <a:rPr kumimoji="0" lang="en-US" altLang="en-US" sz="1800" b="0" i="0" u="none" strike="noStrike" cap="none" normalizeH="0" baseline="0" dirty="0" err="1">
                <a:ln>
                  <a:noFill/>
                </a:ln>
                <a:solidFill>
                  <a:srgbClr val="000000"/>
                </a:solidFill>
                <a:effectLst/>
                <a:latin typeface="Arial" panose="020B0604020202020204" pitchFamily="34" charset="0"/>
              </a:rPr>
              <a:t>Cool∣No</a:t>
            </a:r>
            <a:r>
              <a:rPr kumimoji="0" lang="en-US" altLang="en-US" sz="1800" b="0" i="0" u="none" strike="noStrike" cap="none" normalizeH="0" baseline="0" dirty="0">
                <a:ln>
                  <a:noFill/>
                </a:ln>
                <a:solidFill>
                  <a:srgbClr val="000000"/>
                </a:solidFill>
                <a:effectLst/>
                <a:latin typeface="Arial" panose="020B0604020202020204" pitchFamily="34" charset="0"/>
              </a:rPr>
              <a:t>)=1/4</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latin typeface="Arial" panose="020B0604020202020204" pitchFamily="34" charset="0"/>
              </a:rPr>
              <a:t>Humidity</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High∣Yes</a:t>
            </a:r>
            <a:r>
              <a:rPr kumimoji="0" lang="en-US" altLang="en-US" sz="1800" b="0" i="0" u="none" strike="noStrike" cap="none" normalizeH="0" baseline="0" dirty="0">
                <a:ln>
                  <a:noFill/>
                </a:ln>
                <a:solidFill>
                  <a:srgbClr val="000000"/>
                </a:solidFill>
                <a:effectLst/>
                <a:latin typeface="Arial" panose="020B0604020202020204" pitchFamily="34" charset="0"/>
              </a:rPr>
              <a:t>)=2/6,  P(</a:t>
            </a:r>
            <a:r>
              <a:rPr kumimoji="0" lang="en-US" altLang="en-US" sz="1800" b="0" i="0" u="none" strike="noStrike" cap="none" normalizeH="0" baseline="0" dirty="0" err="1">
                <a:ln>
                  <a:noFill/>
                </a:ln>
                <a:solidFill>
                  <a:srgbClr val="000000"/>
                </a:solidFill>
                <a:effectLst/>
                <a:latin typeface="Arial" panose="020B0604020202020204" pitchFamily="34" charset="0"/>
              </a:rPr>
              <a:t>Normal∣Yes</a:t>
            </a:r>
            <a:r>
              <a:rPr kumimoji="0" lang="en-US" altLang="en-US" sz="1800" b="0" i="0" u="none" strike="noStrike" cap="none" normalizeH="0" baseline="0" dirty="0">
                <a:ln>
                  <a:noFill/>
                </a:ln>
                <a:solidFill>
                  <a:srgbClr val="000000"/>
                </a:solidFill>
                <a:effectLst/>
                <a:latin typeface="Arial" panose="020B0604020202020204" pitchFamily="34" charset="0"/>
              </a:rPr>
              <a:t>)=4/6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High∣No</a:t>
            </a:r>
            <a:r>
              <a:rPr kumimoji="0" lang="en-US" altLang="en-US" sz="1800" b="0" i="0" u="none" strike="noStrike" cap="none" normalizeH="0" baseline="0" dirty="0">
                <a:ln>
                  <a:noFill/>
                </a:ln>
                <a:solidFill>
                  <a:srgbClr val="000000"/>
                </a:solidFill>
                <a:effectLst/>
                <a:latin typeface="Arial" panose="020B0604020202020204" pitchFamily="34" charset="0"/>
              </a:rPr>
              <a:t>)=3/4,  P(</a:t>
            </a:r>
            <a:r>
              <a:rPr kumimoji="0" lang="en-US" altLang="en-US" sz="1800" b="0" i="0" u="none" strike="noStrike" cap="none" normalizeH="0" baseline="0" dirty="0" err="1">
                <a:ln>
                  <a:noFill/>
                </a:ln>
                <a:solidFill>
                  <a:srgbClr val="000000"/>
                </a:solidFill>
                <a:effectLst/>
                <a:latin typeface="Arial" panose="020B0604020202020204" pitchFamily="34" charset="0"/>
              </a:rPr>
              <a:t>Normal∣No</a:t>
            </a:r>
            <a:r>
              <a:rPr kumimoji="0" lang="en-US" altLang="en-US" sz="1800" b="0" i="0" u="none" strike="noStrike" cap="none" normalizeH="0" baseline="0" dirty="0">
                <a:ln>
                  <a:noFill/>
                </a:ln>
                <a:solidFill>
                  <a:srgbClr val="000000"/>
                </a:solidFill>
                <a:effectLst/>
                <a:latin typeface="Arial" panose="020B0604020202020204" pitchFamily="34" charset="0"/>
              </a:rPr>
              <a:t>)=1/4</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000000"/>
                </a:solidFill>
                <a:effectLst/>
                <a:latin typeface="Arial" panose="020B0604020202020204" pitchFamily="34" charset="0"/>
              </a:rPr>
              <a:t>Wind</a:t>
            </a: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Weak∣Yes</a:t>
            </a:r>
            <a:r>
              <a:rPr kumimoji="0" lang="en-US" altLang="en-US" sz="1800" b="0" i="0" u="none" strike="noStrike" cap="none" normalizeH="0" baseline="0" dirty="0">
                <a:ln>
                  <a:noFill/>
                </a:ln>
                <a:solidFill>
                  <a:srgbClr val="000000"/>
                </a:solidFill>
                <a:effectLst/>
                <a:latin typeface="Arial" panose="020B0604020202020204" pitchFamily="34" charset="0"/>
              </a:rPr>
              <a:t>)=5/6,  P(</a:t>
            </a:r>
            <a:r>
              <a:rPr kumimoji="0" lang="en-US" altLang="en-US" sz="1800" b="0" i="0" u="none" strike="noStrike" cap="none" normalizeH="0" baseline="0" dirty="0" err="1">
                <a:ln>
                  <a:noFill/>
                </a:ln>
                <a:solidFill>
                  <a:srgbClr val="000000"/>
                </a:solidFill>
                <a:effectLst/>
                <a:latin typeface="Arial" panose="020B0604020202020204" pitchFamily="34" charset="0"/>
              </a:rPr>
              <a:t>Strong∣Yes</a:t>
            </a:r>
            <a:r>
              <a:rPr kumimoji="0" lang="en-US" altLang="en-US" sz="1800" b="0" i="0" u="none" strike="noStrike" cap="none" normalizeH="0" baseline="0" dirty="0">
                <a:ln>
                  <a:noFill/>
                </a:ln>
                <a:solidFill>
                  <a:srgbClr val="000000"/>
                </a:solidFill>
                <a:effectLst/>
                <a:latin typeface="Arial" panose="020B0604020202020204" pitchFamily="34" charset="0"/>
              </a:rPr>
              <a:t>)=1/6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P(</a:t>
            </a:r>
            <a:r>
              <a:rPr kumimoji="0" lang="en-US" altLang="en-US" sz="1800" b="0" i="0" u="none" strike="noStrike" cap="none" normalizeH="0" baseline="0" dirty="0" err="1">
                <a:ln>
                  <a:noFill/>
                </a:ln>
                <a:solidFill>
                  <a:srgbClr val="000000"/>
                </a:solidFill>
                <a:effectLst/>
                <a:latin typeface="Arial" panose="020B0604020202020204" pitchFamily="34" charset="0"/>
              </a:rPr>
              <a:t>Weak∣No</a:t>
            </a:r>
            <a:r>
              <a:rPr kumimoji="0" lang="en-US" altLang="en-US" sz="1800" b="0" i="0" u="none" strike="noStrike" cap="none" normalizeH="0" baseline="0" dirty="0">
                <a:ln>
                  <a:noFill/>
                </a:ln>
                <a:solidFill>
                  <a:srgbClr val="000000"/>
                </a:solidFill>
                <a:effectLst/>
                <a:latin typeface="Arial" panose="020B0604020202020204" pitchFamily="34" charset="0"/>
              </a:rPr>
              <a:t>)=2/4,  P(</a:t>
            </a:r>
            <a:r>
              <a:rPr kumimoji="0" lang="en-US" altLang="en-US" sz="1800" b="0" i="0" u="none" strike="noStrike" cap="none" normalizeH="0" baseline="0" dirty="0" err="1">
                <a:ln>
                  <a:noFill/>
                </a:ln>
                <a:solidFill>
                  <a:srgbClr val="000000"/>
                </a:solidFill>
                <a:effectLst/>
                <a:latin typeface="Arial" panose="020B0604020202020204" pitchFamily="34" charset="0"/>
              </a:rPr>
              <a:t>Strong∣No</a:t>
            </a:r>
            <a:r>
              <a:rPr kumimoji="0" lang="en-US" altLang="en-US" sz="1800" b="0" i="0" u="none" strike="noStrike" cap="none" normalizeH="0" baseline="0" dirty="0">
                <a:ln>
                  <a:noFill/>
                </a:ln>
                <a:solidFill>
                  <a:srgbClr val="000000"/>
                </a:solidFill>
                <a:effectLst/>
                <a:latin typeface="Arial" panose="020B0604020202020204" pitchFamily="34" charset="0"/>
              </a:rPr>
              <a:t>)=2/4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3774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5D06E-4327-C99A-7C5F-40F8821DAE82}"/>
              </a:ext>
            </a:extLst>
          </p:cNvPr>
          <p:cNvSpPr>
            <a:spLocks noGrp="1"/>
          </p:cNvSpPr>
          <p:nvPr>
            <p:ph type="title"/>
          </p:nvPr>
        </p:nvSpPr>
        <p:spPr/>
        <p:txBody>
          <a:bodyPr/>
          <a:lstStyle/>
          <a:p>
            <a:r>
              <a:rPr lang="en-US" dirty="0"/>
              <a:t>Step3: Calculate Posterior Probabilities</a:t>
            </a:r>
          </a:p>
        </p:txBody>
      </p:sp>
      <p:pic>
        <p:nvPicPr>
          <p:cNvPr id="5" name="Content Placeholder 4">
            <a:extLst>
              <a:ext uri="{FF2B5EF4-FFF2-40B4-BE49-F238E27FC236}">
                <a16:creationId xmlns:a16="http://schemas.microsoft.com/office/drawing/2014/main" id="{A64E0D50-E22F-3DD4-BDEE-76AC2496A61A}"/>
              </a:ext>
            </a:extLst>
          </p:cNvPr>
          <p:cNvPicPr>
            <a:picLocks noGrp="1" noChangeAspect="1"/>
          </p:cNvPicPr>
          <p:nvPr>
            <p:ph idx="1"/>
          </p:nvPr>
        </p:nvPicPr>
        <p:blipFill>
          <a:blip r:embed="rId2"/>
          <a:stretch>
            <a:fillRect/>
          </a:stretch>
        </p:blipFill>
        <p:spPr>
          <a:xfrm>
            <a:off x="1019013" y="1479483"/>
            <a:ext cx="8651929" cy="2185167"/>
          </a:xfrm>
        </p:spPr>
      </p:pic>
      <p:pic>
        <p:nvPicPr>
          <p:cNvPr id="8" name="Picture 7">
            <a:extLst>
              <a:ext uri="{FF2B5EF4-FFF2-40B4-BE49-F238E27FC236}">
                <a16:creationId xmlns:a16="http://schemas.microsoft.com/office/drawing/2014/main" id="{F79B52E5-5CF2-F07A-0CEE-BE9462866829}"/>
              </a:ext>
            </a:extLst>
          </p:cNvPr>
          <p:cNvPicPr>
            <a:picLocks noChangeAspect="1"/>
          </p:cNvPicPr>
          <p:nvPr/>
        </p:nvPicPr>
        <p:blipFill>
          <a:blip r:embed="rId3"/>
          <a:stretch>
            <a:fillRect/>
          </a:stretch>
        </p:blipFill>
        <p:spPr>
          <a:xfrm>
            <a:off x="1019013" y="4087140"/>
            <a:ext cx="7772400" cy="2142254"/>
          </a:xfrm>
          <a:prstGeom prst="rect">
            <a:avLst/>
          </a:prstGeom>
        </p:spPr>
      </p:pic>
    </p:spTree>
    <p:extLst>
      <p:ext uri="{BB962C8B-B14F-4D97-AF65-F5344CB8AC3E}">
        <p14:creationId xmlns:p14="http://schemas.microsoft.com/office/powerpoint/2010/main" val="1554343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B23F0-113F-1752-0370-3CE15E138DDF}"/>
              </a:ext>
            </a:extLst>
          </p:cNvPr>
          <p:cNvSpPr>
            <a:spLocks noGrp="1"/>
          </p:cNvSpPr>
          <p:nvPr>
            <p:ph idx="1"/>
          </p:nvPr>
        </p:nvSpPr>
        <p:spPr>
          <a:xfrm>
            <a:off x="838200" y="3781586"/>
            <a:ext cx="10515600" cy="3076414"/>
          </a:xfrm>
        </p:spPr>
        <p:txBody>
          <a:bodyPr>
            <a:normAutofit fontScale="92500" lnSpcReduction="10000"/>
          </a:bodyPr>
          <a:lstStyle/>
          <a:p>
            <a:r>
              <a:rPr lang="en-IN" dirty="0"/>
              <a:t>It starts from a single </a:t>
            </a:r>
            <a:r>
              <a:rPr lang="en-IN" b="1" dirty="0"/>
              <a:t>root node</a:t>
            </a:r>
            <a:r>
              <a:rPr lang="en-IN" dirty="0"/>
              <a:t> (the first question), and branches out based on answers (conditions).</a:t>
            </a:r>
            <a:br>
              <a:rPr lang="en-IN" dirty="0"/>
            </a:br>
            <a:r>
              <a:rPr lang="en-IN" dirty="0"/>
              <a:t>You continue splitting and follow the path until you reach a </a:t>
            </a:r>
            <a:r>
              <a:rPr lang="en-IN" b="1" dirty="0"/>
              <a:t>leaf node</a:t>
            </a:r>
            <a:r>
              <a:rPr lang="en-IN" dirty="0"/>
              <a:t> that gives the answer.</a:t>
            </a:r>
          </a:p>
          <a:p>
            <a:r>
              <a:rPr lang="en-IN" dirty="0"/>
              <a:t>It mimics how humans make decisions:</a:t>
            </a:r>
          </a:p>
          <a:p>
            <a:r>
              <a:rPr lang="en-IN" dirty="0"/>
              <a:t>“Is it raining? → Yes → Take umbrella”</a:t>
            </a:r>
            <a:br>
              <a:rPr lang="en-IN" dirty="0"/>
            </a:br>
            <a:r>
              <a:rPr lang="en-IN" dirty="0"/>
              <a:t>“Is it raining? → No → Don’t take umbrella”</a:t>
            </a:r>
          </a:p>
          <a:p>
            <a:r>
              <a:rPr lang="en-US" dirty="0"/>
              <a:t>Applications: </a:t>
            </a:r>
            <a:r>
              <a:rPr lang="en-IN" dirty="0"/>
              <a:t>Classification of diseases, fault detection, loan approval.</a:t>
            </a:r>
          </a:p>
          <a:p>
            <a:endParaRPr lang="en-IN" dirty="0"/>
          </a:p>
          <a:p>
            <a:endParaRPr lang="en-US" dirty="0"/>
          </a:p>
        </p:txBody>
      </p:sp>
      <p:pic>
        <p:nvPicPr>
          <p:cNvPr id="7" name="Picture 6">
            <a:extLst>
              <a:ext uri="{FF2B5EF4-FFF2-40B4-BE49-F238E27FC236}">
                <a16:creationId xmlns:a16="http://schemas.microsoft.com/office/drawing/2014/main" id="{872A131D-8590-B768-02FB-5C09F992A49A}"/>
              </a:ext>
            </a:extLst>
          </p:cNvPr>
          <p:cNvPicPr>
            <a:picLocks noChangeAspect="1"/>
          </p:cNvPicPr>
          <p:nvPr/>
        </p:nvPicPr>
        <p:blipFill>
          <a:blip r:embed="rId2"/>
          <a:stretch>
            <a:fillRect/>
          </a:stretch>
        </p:blipFill>
        <p:spPr>
          <a:xfrm>
            <a:off x="2123268" y="412911"/>
            <a:ext cx="7235771" cy="3242255"/>
          </a:xfrm>
          <a:prstGeom prst="rect">
            <a:avLst/>
          </a:prstGeom>
        </p:spPr>
      </p:pic>
    </p:spTree>
    <p:extLst>
      <p:ext uri="{BB962C8B-B14F-4D97-AF65-F5344CB8AC3E}">
        <p14:creationId xmlns:p14="http://schemas.microsoft.com/office/powerpoint/2010/main" val="2894993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6DED-567E-FAFA-20C4-99511E201428}"/>
              </a:ext>
            </a:extLst>
          </p:cNvPr>
          <p:cNvSpPr>
            <a:spLocks noGrp="1"/>
          </p:cNvSpPr>
          <p:nvPr>
            <p:ph type="title"/>
          </p:nvPr>
        </p:nvSpPr>
        <p:spPr/>
        <p:txBody>
          <a:bodyPr/>
          <a:lstStyle/>
          <a:p>
            <a:r>
              <a:rPr lang="en-US" dirty="0"/>
              <a:t>Decision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A59724-6ED7-6462-4530-D0497F549AB8}"/>
                  </a:ext>
                </a:extLst>
              </p:cNvPr>
              <p:cNvSpPr>
                <a:spLocks noGrp="1"/>
              </p:cNvSpPr>
              <p:nvPr>
                <p:ph idx="1"/>
              </p:nvPr>
            </p:nvSpPr>
            <p:spPr/>
            <p:txBody>
              <a:bodyPr/>
              <a:lstStyle/>
              <a:p>
                <a14:m>
                  <m:oMath xmlns:m="http://schemas.openxmlformats.org/officeDocument/2006/math">
                    <m:r>
                      <m:rPr>
                        <m:nor/>
                      </m:rPr>
                      <a:rPr lang="en-IN" b="0"/>
                      <m:t>score</m:t>
                    </m:r>
                    <m:r>
                      <m:rPr>
                        <m:nor/>
                      </m:rPr>
                      <a:rPr lang="en-IN" b="0"/>
                      <m:t>(</m:t>
                    </m:r>
                    <m:r>
                      <m:rPr>
                        <m:nor/>
                      </m:rPr>
                      <a:rPr lang="en-IN" b="0"/>
                      <m:t>Yes</m:t>
                    </m:r>
                    <m:r>
                      <m:rPr>
                        <m:nor/>
                      </m:rPr>
                      <a:rPr lang="en-IN" b="0"/>
                      <m:t>)</m:t>
                    </m:r>
                    <m:r>
                      <a:rPr lang="en-IN">
                        <a:latin typeface="Cambria Math" panose="02040503050406030204" pitchFamily="18" charset="0"/>
                      </a:rPr>
                      <m:t>≈0.00278, </m:t>
                    </m:r>
                    <m:r>
                      <m:rPr>
                        <m:nor/>
                      </m:rPr>
                      <a:rPr lang="en-IN" i="1"/>
                      <m:t>score</m:t>
                    </m:r>
                    <m:r>
                      <m:rPr>
                        <m:nor/>
                      </m:rPr>
                      <a:rPr lang="en-IN" i="1"/>
                      <m:t>(</m:t>
                    </m:r>
                    <m:r>
                      <m:rPr>
                        <m:nor/>
                      </m:rPr>
                      <a:rPr lang="en-IN" i="1"/>
                      <m:t>No</m:t>
                    </m:r>
                    <m:r>
                      <m:rPr>
                        <m:nor/>
                      </m:rPr>
                      <a:rPr lang="en-IN" i="1"/>
                      <m:t>)</m:t>
                    </m:r>
                    <m:r>
                      <a:rPr lang="en-IN">
                        <a:latin typeface="Cambria Math" panose="02040503050406030204" pitchFamily="18" charset="0"/>
                      </a:rPr>
                      <m:t>≈0.02813</m:t>
                    </m:r>
                  </m:oMath>
                </a14:m>
                <a:endParaRPr lang="en-IN" b="0" dirty="0"/>
              </a:p>
              <a:p>
                <a:r>
                  <a:rPr lang="en-IN" dirty="0"/>
                  <a:t>Since </a:t>
                </a:r>
                <a14:m>
                  <m:oMath xmlns:m="http://schemas.openxmlformats.org/officeDocument/2006/math">
                    <m:r>
                      <a:rPr lang="en-IN">
                        <a:latin typeface="Cambria Math" panose="02040503050406030204" pitchFamily="18" charset="0"/>
                      </a:rPr>
                      <m:t>0.02813&gt;0.00278</m:t>
                    </m:r>
                  </m:oMath>
                </a14:m>
                <a:r>
                  <a:rPr lang="en-IN" dirty="0"/>
                  <a:t>, the Naïve Bayes prediction is </a:t>
                </a:r>
                <a:r>
                  <a:rPr lang="en-IN" b="1" dirty="0"/>
                  <a:t>No</a:t>
                </a:r>
                <a:r>
                  <a:rPr lang="en-IN" dirty="0"/>
                  <a:t> (Don’t play tennis).</a:t>
                </a:r>
              </a:p>
              <a:p>
                <a:endParaRPr lang="en-US" dirty="0"/>
              </a:p>
            </p:txBody>
          </p:sp>
        </mc:Choice>
        <mc:Fallback xmlns="">
          <p:sp>
            <p:nvSpPr>
              <p:cNvPr id="3" name="Content Placeholder 2">
                <a:extLst>
                  <a:ext uri="{FF2B5EF4-FFF2-40B4-BE49-F238E27FC236}">
                    <a16:creationId xmlns:a16="http://schemas.microsoft.com/office/drawing/2014/main" id="{F2A59724-6ED7-6462-4530-D0497F549AB8}"/>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2011485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41D2B-30DE-1A4E-5815-C4B27CDE1915}"/>
              </a:ext>
            </a:extLst>
          </p:cNvPr>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FE0C9F-2175-8D44-DBBB-CF95BE373E12}"/>
                  </a:ext>
                </a:extLst>
              </p:cNvPr>
              <p:cNvSpPr>
                <a:spLocks noGrp="1"/>
              </p:cNvSpPr>
              <p:nvPr>
                <p:ph idx="1"/>
              </p:nvPr>
            </p:nvSpPr>
            <p:spPr/>
            <p:txBody>
              <a:bodyPr>
                <a:normAutofit/>
              </a:bodyPr>
              <a:lstStyle/>
              <a:p>
                <a:r>
                  <a:rPr lang="en-IN" b="1" dirty="0"/>
                  <a:t>Logistic Regression</a:t>
                </a:r>
                <a:r>
                  <a:rPr lang="en-IN" dirty="0"/>
                  <a:t> is a </a:t>
                </a:r>
                <a:r>
                  <a:rPr lang="en-IN" b="1" dirty="0"/>
                  <a:t>supervised machine learning algorithm</a:t>
                </a:r>
                <a:r>
                  <a:rPr lang="en-IN" dirty="0"/>
                  <a:t> used for </a:t>
                </a:r>
                <a:r>
                  <a:rPr lang="en-IN" b="1" dirty="0"/>
                  <a:t>classification problems.</a:t>
                </a:r>
              </a:p>
              <a:p>
                <a:r>
                  <a:rPr lang="en-IN" dirty="0"/>
                  <a:t>Unlike linear regression (which predicts a numeric response), logistic regression predicts </a:t>
                </a:r>
                <a:r>
                  <a:rPr lang="en-IN" b="1" dirty="0"/>
                  <a:t>the probability</a:t>
                </a:r>
                <a:r>
                  <a:rPr lang="en-IN" dirty="0"/>
                  <a:t> that an observation belongs to a particular class.(e.g., Yes/No, 0/1, Spam/Not Spam).</a:t>
                </a:r>
              </a:p>
              <a:p>
                <a:r>
                  <a:rPr lang="en-IN" dirty="0"/>
                  <a:t>Instead of fitting a straight line (like in linear regression), logistic regression fits an </a:t>
                </a:r>
                <a:r>
                  <a:rPr lang="en-IN" b="1" dirty="0"/>
                  <a:t>S-shaped curve</a:t>
                </a:r>
                <a:r>
                  <a:rPr lang="en-IN" dirty="0"/>
                  <a:t> called the </a:t>
                </a:r>
                <a:r>
                  <a:rPr lang="en-IN" b="1" dirty="0"/>
                  <a:t>logistic function (or sigmoid)</a:t>
                </a:r>
                <a:r>
                  <a:rPr lang="en-IN" dirty="0"/>
                  <a:t> to the data</a:t>
                </a:r>
              </a:p>
              <a:p>
                <a:r>
                  <a:rPr lang="en-IN" b="1" dirty="0"/>
                  <a:t>Logistic regression</a:t>
                </a:r>
                <a:r>
                  <a:rPr lang="en-IN" dirty="0"/>
                  <a:t> models the probability </a:t>
                </a:r>
                <a14:m>
                  <m:oMath xmlns:m="http://schemas.openxmlformats.org/officeDocument/2006/math">
                    <m:r>
                      <a:rPr lang="en-IN" i="1">
                        <a:latin typeface="Cambria Math" panose="02040503050406030204" pitchFamily="18" charset="0"/>
                      </a:rPr>
                      <m:t>𝑃</m:t>
                    </m:r>
                    <m:d>
                      <m:dPr>
                        <m:ctrlPr>
                          <a:rPr lang="ar-AE" i="1">
                            <a:latin typeface="Cambria Math" panose="02040503050406030204" pitchFamily="18" charset="0"/>
                          </a:rPr>
                        </m:ctrlPr>
                      </m:dPr>
                      <m:e>
                        <m:r>
                          <a:rPr lang="ar-AE" i="1">
                            <a:latin typeface="Cambria Math" panose="02040503050406030204" pitchFamily="18" charset="0"/>
                          </a:rPr>
                          <m:t>𝑌</m:t>
                        </m:r>
                        <m:r>
                          <a:rPr lang="ar-AE">
                            <a:latin typeface="Cambria Math" panose="02040503050406030204" pitchFamily="18" charset="0"/>
                          </a:rPr>
                          <m:t>=1∣</m:t>
                        </m:r>
                        <m:r>
                          <a:rPr lang="ar-AE" i="1">
                            <a:latin typeface="Cambria Math" panose="02040503050406030204" pitchFamily="18" charset="0"/>
                          </a:rPr>
                          <m:t>𝑋</m:t>
                        </m:r>
                      </m:e>
                    </m:d>
                  </m:oMath>
                </a14:m>
                <a:r>
                  <a:rPr lang="en-IN" dirty="0"/>
                  <a:t>so that it always lies in [0,1]</a:t>
                </a:r>
                <a:endParaRPr lang="en-US" dirty="0"/>
              </a:p>
            </p:txBody>
          </p:sp>
        </mc:Choice>
        <mc:Fallback xmlns="">
          <p:sp>
            <p:nvSpPr>
              <p:cNvPr id="3" name="Content Placeholder 2">
                <a:extLst>
                  <a:ext uri="{FF2B5EF4-FFF2-40B4-BE49-F238E27FC236}">
                    <a16:creationId xmlns:a16="http://schemas.microsoft.com/office/drawing/2014/main" id="{88FE0C9F-2175-8D44-DBBB-CF95BE373E12}"/>
                  </a:ext>
                </a:extLst>
              </p:cNvPr>
              <p:cNvSpPr>
                <a:spLocks noGrp="1" noRot="1" noChangeAspect="1" noMove="1" noResize="1" noEditPoints="1" noAdjustHandles="1" noChangeArrowheads="1" noChangeShapeType="1" noTextEdit="1"/>
              </p:cNvSpPr>
              <p:nvPr>
                <p:ph idx="1"/>
              </p:nvPr>
            </p:nvSpPr>
            <p:spPr>
              <a:blipFill>
                <a:blip r:embed="rId3"/>
                <a:stretch>
                  <a:fillRect l="-1086" t="-2326" r="-241" b="-2907"/>
                </a:stretch>
              </a:blipFill>
            </p:spPr>
            <p:txBody>
              <a:bodyPr/>
              <a:lstStyle/>
              <a:p>
                <a:r>
                  <a:rPr lang="en-US">
                    <a:noFill/>
                  </a:rPr>
                  <a:t> </a:t>
                </a:r>
              </a:p>
            </p:txBody>
          </p:sp>
        </mc:Fallback>
      </mc:AlternateContent>
    </p:spTree>
    <p:extLst>
      <p:ext uri="{BB962C8B-B14F-4D97-AF65-F5344CB8AC3E}">
        <p14:creationId xmlns:p14="http://schemas.microsoft.com/office/powerpoint/2010/main" val="2639165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EAC53-4BB0-2C77-C5A2-070440392801}"/>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E463659C-071D-8D5E-7624-C5F11E65BB22}"/>
              </a:ext>
            </a:extLst>
          </p:cNvPr>
          <p:cNvSpPr>
            <a:spLocks noGrp="1"/>
          </p:cNvSpPr>
          <p:nvPr>
            <p:ph idx="1"/>
          </p:nvPr>
        </p:nvSpPr>
        <p:spPr>
          <a:xfrm>
            <a:off x="838200" y="1469163"/>
            <a:ext cx="10515600" cy="5249351"/>
          </a:xfrm>
        </p:spPr>
        <p:txBody>
          <a:bodyPr/>
          <a:lstStyle/>
          <a:p>
            <a:r>
              <a:rPr lang="en-IN" b="1" dirty="0"/>
              <a:t>Example: Default Dataset</a:t>
            </a:r>
          </a:p>
          <a:p>
            <a:r>
              <a:rPr lang="en-IN" b="1" dirty="0"/>
              <a:t>Response (Y):</a:t>
            </a:r>
            <a:r>
              <a:rPr lang="en-IN" dirty="0"/>
              <a:t> default — takes two values:</a:t>
            </a:r>
          </a:p>
          <a:p>
            <a:pPr lvl="1"/>
            <a:r>
              <a:rPr lang="en-IN" i="1" dirty="0"/>
              <a:t>Yes</a:t>
            </a:r>
            <a:r>
              <a:rPr lang="en-IN" dirty="0"/>
              <a:t> → the customer defaults on a credit card payment</a:t>
            </a:r>
          </a:p>
          <a:p>
            <a:pPr lvl="1"/>
            <a:r>
              <a:rPr lang="en-IN" i="1" dirty="0"/>
              <a:t>No</a:t>
            </a:r>
            <a:r>
              <a:rPr lang="en-IN" dirty="0"/>
              <a:t> → the customer does not default</a:t>
            </a:r>
          </a:p>
          <a:p>
            <a:r>
              <a:rPr lang="en-IN" b="1" dirty="0"/>
              <a:t>Predictor (X):</a:t>
            </a:r>
            <a:r>
              <a:rPr lang="en-IN" dirty="0"/>
              <a:t> one or more quantitative variables (e.g., balance, income, student status).</a:t>
            </a:r>
          </a:p>
          <a:p>
            <a:r>
              <a:rPr lang="en-IN" dirty="0"/>
              <a:t>We want to model the </a:t>
            </a:r>
            <a:r>
              <a:rPr lang="en-IN" b="1" dirty="0"/>
              <a:t>probability</a:t>
            </a:r>
            <a:r>
              <a:rPr lang="en-IN" dirty="0"/>
              <a:t> of an event (e.g., default = Yes) given predictors (e.g., balance).</a:t>
            </a:r>
          </a:p>
          <a:p>
            <a:endParaRPr lang="en-IN" dirty="0"/>
          </a:p>
          <a:p>
            <a:endParaRPr lang="en-US" dirty="0"/>
          </a:p>
        </p:txBody>
      </p:sp>
      <p:pic>
        <p:nvPicPr>
          <p:cNvPr id="5" name="Picture 4">
            <a:extLst>
              <a:ext uri="{FF2B5EF4-FFF2-40B4-BE49-F238E27FC236}">
                <a16:creationId xmlns:a16="http://schemas.microsoft.com/office/drawing/2014/main" id="{325638E1-A625-DC37-D041-92B5EC9487E6}"/>
              </a:ext>
            </a:extLst>
          </p:cNvPr>
          <p:cNvPicPr>
            <a:picLocks noChangeAspect="1"/>
          </p:cNvPicPr>
          <p:nvPr/>
        </p:nvPicPr>
        <p:blipFill>
          <a:blip r:embed="rId3"/>
          <a:stretch>
            <a:fillRect/>
          </a:stretch>
        </p:blipFill>
        <p:spPr>
          <a:xfrm>
            <a:off x="1332854" y="4959458"/>
            <a:ext cx="8818536" cy="1759057"/>
          </a:xfrm>
          <a:prstGeom prst="rect">
            <a:avLst/>
          </a:prstGeom>
        </p:spPr>
      </p:pic>
    </p:spTree>
    <p:extLst>
      <p:ext uri="{BB962C8B-B14F-4D97-AF65-F5344CB8AC3E}">
        <p14:creationId xmlns:p14="http://schemas.microsoft.com/office/powerpoint/2010/main" val="2356097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FE7EA-BB8E-A8B7-E2EE-60151D5EA7F0}"/>
              </a:ext>
            </a:extLst>
          </p:cNvPr>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A7DCAA-686D-EE3D-270A-AF16103245F7}"/>
                  </a:ext>
                </a:extLst>
              </p:cNvPr>
              <p:cNvSpPr>
                <a:spLocks noGrp="1"/>
              </p:cNvSpPr>
              <p:nvPr>
                <p:ph idx="1"/>
              </p:nvPr>
            </p:nvSpPr>
            <p:spPr/>
            <p:txBody>
              <a:bodyPr>
                <a:normAutofit fontScale="92500" lnSpcReduction="20000"/>
              </a:bodyPr>
              <a:lstStyle/>
              <a:p>
                <a:r>
                  <a:rPr lang="en-IN" dirty="0"/>
                  <a:t>p(X) represents the probability (between 0 and 1) that the outcome </a:t>
                </a:r>
                <a14:m>
                  <m:oMath xmlns:m="http://schemas.openxmlformats.org/officeDocument/2006/math">
                    <m:r>
                      <a:rPr lang="en-IN" i="1">
                        <a:latin typeface="Cambria Math" panose="02040503050406030204" pitchFamily="18" charset="0"/>
                      </a:rPr>
                      <m:t>𝑌</m:t>
                    </m:r>
                  </m:oMath>
                </a14:m>
                <a:r>
                  <a:rPr lang="en-IN" dirty="0"/>
                  <a:t>equals 1, given the values of the predictors </a:t>
                </a:r>
                <a14:m>
                  <m:oMath xmlns:m="http://schemas.openxmlformats.org/officeDocument/2006/math">
                    <m:r>
                      <a:rPr lang="en-IN" i="1">
                        <a:latin typeface="Cambria Math" panose="02040503050406030204" pitchFamily="18" charset="0"/>
                      </a:rPr>
                      <m:t>𝑋</m:t>
                    </m:r>
                  </m:oMath>
                </a14:m>
                <a:r>
                  <a:rPr lang="en-IN" dirty="0"/>
                  <a:t>.</a:t>
                </a:r>
              </a:p>
              <a:p>
                <a:r>
                  <a:rPr lang="en-IN" dirty="0"/>
                  <a:t>To ensure valid probabilities (between 0 and 1), we use the </a:t>
                </a:r>
                <a:r>
                  <a:rPr lang="en-IN" b="1" dirty="0"/>
                  <a:t>logistic function</a:t>
                </a:r>
                <a:r>
                  <a:rPr lang="en-IN" dirty="0"/>
                  <a:t>:</a:t>
                </a:r>
                <a:endParaRPr lang="ar-AE" b="0" dirty="0"/>
              </a:p>
              <a:p>
                <a:r>
                  <a:rPr lang="en-IN" dirty="0"/>
                  <a:t>The </a:t>
                </a:r>
                <a:r>
                  <a:rPr lang="en-IN" b="1" dirty="0"/>
                  <a:t>logistic sigmoid function</a:t>
                </a:r>
                <a:r>
                  <a:rPr lang="en-IN" dirty="0"/>
                  <a:t> is a mathematical function that converts any real-valued number (from –∞ to +∞) into a value </a:t>
                </a:r>
                <a:r>
                  <a:rPr lang="en-IN" b="1" dirty="0"/>
                  <a:t>between 0 and 1</a:t>
                </a:r>
                <a:r>
                  <a:rPr lang="en-IN" dirty="0"/>
                  <a:t>.</a:t>
                </a:r>
              </a:p>
              <a:p>
                <a:r>
                  <a:rPr lang="en-IN" dirty="0"/>
                  <a:t>It’s defined as:</a:t>
                </a:r>
              </a:p>
              <a:p>
                <a:pPr marL="0" indent="0">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𝜎</m:t>
                      </m:r>
                      <m:d>
                        <m:dPr>
                          <m:ctrlPr>
                            <a:rPr lang="ar-AE" i="1">
                              <a:latin typeface="Cambria Math" panose="02040503050406030204" pitchFamily="18" charset="0"/>
                            </a:rPr>
                          </m:ctrlPr>
                        </m:dPr>
                        <m:e>
                          <m:r>
                            <a:rPr lang="ar-AE" i="1">
                              <a:latin typeface="Cambria Math" panose="02040503050406030204" pitchFamily="18" charset="0"/>
                            </a:rPr>
                            <m:t>𝑧</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1+</m:t>
                          </m:r>
                          <m:sSup>
                            <m:sSupPr>
                              <m:ctrlPr>
                                <a:rPr lang="ar-AE" i="1">
                                  <a:latin typeface="Cambria Math" panose="02040503050406030204" pitchFamily="18" charset="0"/>
                                </a:rPr>
                              </m:ctrlPr>
                            </m:sSupPr>
                            <m:e>
                              <m:r>
                                <a:rPr lang="ar-AE" i="1">
                                  <a:latin typeface="Cambria Math" panose="02040503050406030204" pitchFamily="18" charset="0"/>
                                </a:rPr>
                                <m:t>𝑒</m:t>
                              </m:r>
                            </m:e>
                            <m:sup>
                              <m:r>
                                <a:rPr lang="ar-AE">
                                  <a:latin typeface="Cambria Math" panose="02040503050406030204" pitchFamily="18" charset="0"/>
                                </a:rPr>
                                <m:t>−</m:t>
                              </m:r>
                              <m:r>
                                <a:rPr lang="ar-AE" i="1">
                                  <a:latin typeface="Cambria Math" panose="02040503050406030204" pitchFamily="18" charset="0"/>
                                </a:rPr>
                                <m:t>𝑧</m:t>
                              </m:r>
                            </m:sup>
                          </m:sSup>
                        </m:den>
                      </m:f>
                    </m:oMath>
                  </m:oMathPara>
                </a14:m>
                <a:endParaRPr lang="ar-AE" dirty="0"/>
              </a:p>
              <a:p>
                <a:pPr marL="0" indent="0">
                  <a:buNone/>
                </a:pPr>
                <a:r>
                  <a:rPr lang="en-IN" dirty="0"/>
                  <a:t>Where:</a:t>
                </a:r>
              </a:p>
              <a:p>
                <a:pPr marL="0" indent="0">
                  <a:buNone/>
                </a:pPr>
                <a14:m>
                  <m:oMath xmlns:m="http://schemas.openxmlformats.org/officeDocument/2006/math">
                    <m:r>
                      <a:rPr lang="en-IN" i="1">
                        <a:latin typeface="Cambria Math" panose="02040503050406030204" pitchFamily="18" charset="0"/>
                      </a:rPr>
                      <m:t>𝜎</m:t>
                    </m:r>
                    <m:d>
                      <m:dPr>
                        <m:ctrlPr>
                          <a:rPr lang="ar-AE" i="1">
                            <a:latin typeface="Cambria Math" panose="02040503050406030204" pitchFamily="18" charset="0"/>
                          </a:rPr>
                        </m:ctrlPr>
                      </m:dPr>
                      <m:e>
                        <m:r>
                          <a:rPr lang="ar-AE" i="1">
                            <a:latin typeface="Cambria Math" panose="02040503050406030204" pitchFamily="18" charset="0"/>
                          </a:rPr>
                          <m:t>𝑧</m:t>
                        </m:r>
                      </m:e>
                    </m:d>
                  </m:oMath>
                </a14:m>
                <a:r>
                  <a:rPr lang="ar-AE" dirty="0"/>
                  <a:t> </a:t>
                </a:r>
                <a:r>
                  <a:rPr lang="en-IN" dirty="0"/>
                  <a:t>is the </a:t>
                </a:r>
                <a:r>
                  <a:rPr lang="en-IN" b="1" dirty="0"/>
                  <a:t>sigmoid output</a:t>
                </a:r>
                <a:endParaRPr lang="en-IN" dirty="0"/>
              </a:p>
              <a:p>
                <a:pPr marL="0" indent="0">
                  <a:buNone/>
                </a:pPr>
                <a14:m>
                  <m:oMath xmlns:m="http://schemas.openxmlformats.org/officeDocument/2006/math">
                    <m:r>
                      <a:rPr lang="en-IN" i="1">
                        <a:latin typeface="Cambria Math" panose="02040503050406030204" pitchFamily="18" charset="0"/>
                      </a:rPr>
                      <m:t>𝑧</m:t>
                    </m:r>
                  </m:oMath>
                </a14:m>
                <a:r>
                  <a:rPr lang="en-IN" dirty="0"/>
                  <a:t> is the </a:t>
                </a:r>
                <a:r>
                  <a:rPr lang="en-IN" b="1" dirty="0"/>
                  <a:t>input</a:t>
                </a:r>
                <a:r>
                  <a:rPr lang="en-IN" dirty="0"/>
                  <a:t>, often a linear combination like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0</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𝛽</m:t>
                        </m:r>
                      </m:e>
                      <m:sub>
                        <m:r>
                          <a:rPr lang="ar-AE" i="1">
                            <a:latin typeface="Cambria Math" panose="02040503050406030204" pitchFamily="18" charset="0"/>
                          </a:rPr>
                          <m:t>𝑛</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𝑛</m:t>
                        </m:r>
                      </m:sub>
                    </m:sSub>
                  </m:oMath>
                </a14:m>
                <a:endParaRPr lang="ar-AE" dirty="0"/>
              </a:p>
              <a:p>
                <a:pPr marL="0" indent="0">
                  <a:buNone/>
                </a:pPr>
                <a:endParaRPr lang="en-IN" dirty="0"/>
              </a:p>
              <a:p>
                <a:endParaRPr lang="en-US" dirty="0"/>
              </a:p>
            </p:txBody>
          </p:sp>
        </mc:Choice>
        <mc:Fallback xmlns="">
          <p:sp>
            <p:nvSpPr>
              <p:cNvPr id="3" name="Content Placeholder 2">
                <a:extLst>
                  <a:ext uri="{FF2B5EF4-FFF2-40B4-BE49-F238E27FC236}">
                    <a16:creationId xmlns:a16="http://schemas.microsoft.com/office/drawing/2014/main" id="{F9A7DCAA-686D-EE3D-270A-AF16103245F7}"/>
                  </a:ext>
                </a:extLst>
              </p:cNvPr>
              <p:cNvSpPr>
                <a:spLocks noGrp="1" noRot="1" noChangeAspect="1" noMove="1" noResize="1" noEditPoints="1" noAdjustHandles="1" noChangeArrowheads="1" noChangeShapeType="1" noTextEdit="1"/>
              </p:cNvSpPr>
              <p:nvPr>
                <p:ph idx="1"/>
              </p:nvPr>
            </p:nvSpPr>
            <p:spPr>
              <a:blipFill>
                <a:blip r:embed="rId3"/>
                <a:stretch>
                  <a:fillRect l="-1086" t="-3488" b="-2907"/>
                </a:stretch>
              </a:blipFill>
            </p:spPr>
            <p:txBody>
              <a:bodyPr/>
              <a:lstStyle/>
              <a:p>
                <a:r>
                  <a:rPr lang="en-US">
                    <a:noFill/>
                  </a:rPr>
                  <a:t> </a:t>
                </a:r>
              </a:p>
            </p:txBody>
          </p:sp>
        </mc:Fallback>
      </mc:AlternateContent>
    </p:spTree>
    <p:extLst>
      <p:ext uri="{BB962C8B-B14F-4D97-AF65-F5344CB8AC3E}">
        <p14:creationId xmlns:p14="http://schemas.microsoft.com/office/powerpoint/2010/main" val="3936086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D282-9585-32C0-FAE1-74696054FE31}"/>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7F2B2FB1-EB43-37AB-F5E5-BE123E81ABE3}"/>
              </a:ext>
            </a:extLst>
          </p:cNvPr>
          <p:cNvSpPr>
            <a:spLocks noGrp="1"/>
          </p:cNvSpPr>
          <p:nvPr>
            <p:ph idx="1"/>
          </p:nvPr>
        </p:nvSpPr>
        <p:spPr/>
        <p:txBody>
          <a:bodyPr/>
          <a:lstStyle/>
          <a:p>
            <a:r>
              <a:rPr lang="en-IN" dirty="0"/>
              <a:t>The sigmoid function helps transform the </a:t>
            </a:r>
            <a:r>
              <a:rPr lang="en-IN" b="1" dirty="0"/>
              <a:t>linear output</a:t>
            </a:r>
            <a:r>
              <a:rPr lang="en-IN" dirty="0"/>
              <a:t> (which can be any number) into a </a:t>
            </a:r>
            <a:r>
              <a:rPr lang="en-IN" b="1" dirty="0"/>
              <a:t>probability value</a:t>
            </a:r>
            <a:r>
              <a:rPr lang="en-IN" dirty="0"/>
              <a:t> (between 0 and 1). This is essential because classification problems deal with probabilities — e.g.</a:t>
            </a:r>
          </a:p>
          <a:p>
            <a:r>
              <a:rPr lang="en-IN" dirty="0"/>
              <a:t>“What’s the probability that the email is spam?”</a:t>
            </a:r>
          </a:p>
          <a:p>
            <a:endParaRPr lang="en-US" dirty="0"/>
          </a:p>
        </p:txBody>
      </p:sp>
      <p:pic>
        <p:nvPicPr>
          <p:cNvPr id="5" name="Picture 4">
            <a:extLst>
              <a:ext uri="{FF2B5EF4-FFF2-40B4-BE49-F238E27FC236}">
                <a16:creationId xmlns:a16="http://schemas.microsoft.com/office/drawing/2014/main" id="{70470FB2-3C64-E42D-81B5-3C917F9AC1F8}"/>
              </a:ext>
            </a:extLst>
          </p:cNvPr>
          <p:cNvPicPr>
            <a:picLocks noChangeAspect="1"/>
          </p:cNvPicPr>
          <p:nvPr/>
        </p:nvPicPr>
        <p:blipFill>
          <a:blip r:embed="rId3"/>
          <a:stretch>
            <a:fillRect/>
          </a:stretch>
        </p:blipFill>
        <p:spPr>
          <a:xfrm>
            <a:off x="166230" y="4018902"/>
            <a:ext cx="7772400" cy="2856706"/>
          </a:xfrm>
          <a:prstGeom prst="rect">
            <a:avLst/>
          </a:prstGeom>
        </p:spPr>
      </p:pic>
      <p:pic>
        <p:nvPicPr>
          <p:cNvPr id="7" name="Picture 6">
            <a:extLst>
              <a:ext uri="{FF2B5EF4-FFF2-40B4-BE49-F238E27FC236}">
                <a16:creationId xmlns:a16="http://schemas.microsoft.com/office/drawing/2014/main" id="{BCF54EBD-FFFA-DAC7-31FD-E7598167C2FA}"/>
              </a:ext>
            </a:extLst>
          </p:cNvPr>
          <p:cNvPicPr>
            <a:picLocks noChangeAspect="1"/>
          </p:cNvPicPr>
          <p:nvPr/>
        </p:nvPicPr>
        <p:blipFill>
          <a:blip r:embed="rId4"/>
          <a:stretch>
            <a:fillRect/>
          </a:stretch>
        </p:blipFill>
        <p:spPr>
          <a:xfrm>
            <a:off x="7302216" y="4001294"/>
            <a:ext cx="4889784" cy="2286000"/>
          </a:xfrm>
          <a:prstGeom prst="rect">
            <a:avLst/>
          </a:prstGeom>
        </p:spPr>
      </p:pic>
    </p:spTree>
    <p:extLst>
      <p:ext uri="{BB962C8B-B14F-4D97-AF65-F5344CB8AC3E}">
        <p14:creationId xmlns:p14="http://schemas.microsoft.com/office/powerpoint/2010/main" val="345072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8EBF-73FF-8C9D-E7D2-53B35B39E050}"/>
              </a:ext>
            </a:extLst>
          </p:cNvPr>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D9A6FE-D28B-7A19-731C-04C19FEA117B}"/>
                  </a:ext>
                </a:extLst>
              </p:cNvPr>
              <p:cNvSpPr>
                <a:spLocks noGrp="1"/>
              </p:cNvSpPr>
              <p:nvPr>
                <p:ph idx="1"/>
              </p:nvPr>
            </p:nvSpPr>
            <p:spPr/>
            <p:txBody>
              <a:bodyPr>
                <a:normAutofit fontScale="85000" lnSpcReduction="20000"/>
              </a:bodyPr>
              <a:lstStyle/>
              <a:p>
                <a:r>
                  <a:rPr lang="en-IN" dirty="0"/>
                  <a:t>If we used </a:t>
                </a:r>
                <a:r>
                  <a:rPr lang="en-IN" b="1" dirty="0"/>
                  <a:t>linear regression</a:t>
                </a:r>
                <a:r>
                  <a:rPr lang="en-IN" dirty="0"/>
                  <a:t>, we’d write:</a:t>
                </a:r>
              </a:p>
              <a:p>
                <a:endParaRPr lang="en-IN" dirty="0"/>
              </a:p>
              <a:p>
                <a:endParaRPr lang="en-IN" dirty="0"/>
              </a:p>
              <a:p>
                <a:r>
                  <a:rPr lang="en-IN" dirty="0"/>
                  <a:t>So we get,</a:t>
                </a:r>
              </a:p>
              <a:p>
                <a:endParaRPr lang="en-IN" dirty="0"/>
              </a:p>
              <a:p>
                <a:endParaRPr lang="en-IN" b="1" dirty="0"/>
              </a:p>
              <a:p>
                <a:endParaRPr lang="en-IN" i="1" dirty="0"/>
              </a:p>
              <a:p>
                <a:endParaRPr lang="en-IN" i="1" dirty="0"/>
              </a:p>
              <a:p>
                <a14:m>
                  <m:oMath xmlns:m="http://schemas.openxmlformats.org/officeDocument/2006/math">
                    <m:r>
                      <a:rPr lang="en-IN" i="1">
                        <a:latin typeface="Cambria Math" panose="02040503050406030204" pitchFamily="18" charset="0"/>
                      </a:rPr>
                      <m:t>𝑝</m:t>
                    </m:r>
                    <m:d>
                      <m:dPr>
                        <m:ctrlPr>
                          <a:rPr lang="ar-AE" i="1">
                            <a:latin typeface="Cambria Math" panose="02040503050406030204" pitchFamily="18" charset="0"/>
                          </a:rPr>
                        </m:ctrlPr>
                      </m:dPr>
                      <m:e>
                        <m:r>
                          <a:rPr lang="ar-AE" i="1">
                            <a:latin typeface="Cambria Math" panose="02040503050406030204" pitchFamily="18" charset="0"/>
                          </a:rPr>
                          <m:t>𝑋</m:t>
                        </m:r>
                      </m:e>
                    </m:d>
                    <m:r>
                      <a:rPr lang="ar-AE">
                        <a:latin typeface="Cambria Math" panose="02040503050406030204" pitchFamily="18" charset="0"/>
                      </a:rPr>
                      <m:t>∈</m:t>
                    </m:r>
                    <m:r>
                      <a:rPr lang="en-US" b="0" i="0" smtClean="0">
                        <a:latin typeface="Cambria Math" panose="02040503050406030204" pitchFamily="18" charset="0"/>
                      </a:rPr>
                      <m:t>(0,1)</m:t>
                    </m:r>
                  </m:oMath>
                </a14:m>
                <a:r>
                  <a:rPr lang="en-IN" dirty="0"/>
                  <a:t> for all real values of </a:t>
                </a:r>
                <a14:m>
                  <m:oMath xmlns:m="http://schemas.openxmlformats.org/officeDocument/2006/math">
                    <m:r>
                      <a:rPr lang="en-IN" i="1">
                        <a:latin typeface="Cambria Math" panose="02040503050406030204" pitchFamily="18" charset="0"/>
                      </a:rPr>
                      <m:t>𝑋</m:t>
                    </m:r>
                  </m:oMath>
                </a14:m>
                <a:endParaRPr lang="en-IN" dirty="0"/>
              </a:p>
              <a:p>
                <a:r>
                  <a:rPr lang="en-IN" dirty="0"/>
                  <a:t>Produces an </a:t>
                </a:r>
                <a:r>
                  <a:rPr lang="en-IN" b="1" dirty="0"/>
                  <a:t>S-shaped (sigmoid)</a:t>
                </a:r>
                <a:r>
                  <a:rPr lang="en-IN" dirty="0"/>
                  <a:t> curve:</a:t>
                </a:r>
              </a:p>
              <a:p>
                <a:pPr lvl="1"/>
                <a:r>
                  <a:rPr lang="en-IN" dirty="0"/>
                  <a:t>For low </a:t>
                </a:r>
                <a14:m>
                  <m:oMath xmlns:m="http://schemas.openxmlformats.org/officeDocument/2006/math">
                    <m:r>
                      <a:rPr lang="en-IN" i="1">
                        <a:latin typeface="Cambria Math" panose="02040503050406030204" pitchFamily="18" charset="0"/>
                      </a:rPr>
                      <m:t>𝑋</m:t>
                    </m:r>
                  </m:oMath>
                </a14:m>
                <a:r>
                  <a:rPr lang="en-IN" dirty="0"/>
                  <a:t>: </a:t>
                </a:r>
                <a14:m>
                  <m:oMath xmlns:m="http://schemas.openxmlformats.org/officeDocument/2006/math">
                    <m:r>
                      <a:rPr lang="en-IN" i="1">
                        <a:latin typeface="Cambria Math" panose="02040503050406030204" pitchFamily="18" charset="0"/>
                      </a:rPr>
                      <m:t>𝑝</m:t>
                    </m:r>
                    <m:d>
                      <m:dPr>
                        <m:ctrlPr>
                          <a:rPr lang="ar-AE" i="1">
                            <a:latin typeface="Cambria Math" panose="02040503050406030204" pitchFamily="18" charset="0"/>
                          </a:rPr>
                        </m:ctrlPr>
                      </m:dPr>
                      <m:e>
                        <m:r>
                          <a:rPr lang="ar-AE" i="1">
                            <a:latin typeface="Cambria Math" panose="02040503050406030204" pitchFamily="18" charset="0"/>
                          </a:rPr>
                          <m:t>𝑋</m:t>
                        </m:r>
                      </m:e>
                    </m:d>
                    <m:r>
                      <a:rPr lang="ar-AE">
                        <a:latin typeface="Cambria Math" panose="02040503050406030204" pitchFamily="18" charset="0"/>
                      </a:rPr>
                      <m:t>≈0</m:t>
                    </m:r>
                  </m:oMath>
                </a14:m>
                <a:endParaRPr lang="ar-AE" dirty="0"/>
              </a:p>
              <a:p>
                <a:pPr lvl="1"/>
                <a:r>
                  <a:rPr lang="en-IN" dirty="0"/>
                  <a:t>For high </a:t>
                </a:r>
                <a14:m>
                  <m:oMath xmlns:m="http://schemas.openxmlformats.org/officeDocument/2006/math">
                    <m:r>
                      <a:rPr lang="en-IN" i="1">
                        <a:latin typeface="Cambria Math" panose="02040503050406030204" pitchFamily="18" charset="0"/>
                      </a:rPr>
                      <m:t>𝑋</m:t>
                    </m:r>
                  </m:oMath>
                </a14:m>
                <a:r>
                  <a:rPr lang="en-IN" dirty="0"/>
                  <a:t>: </a:t>
                </a:r>
                <a14:m>
                  <m:oMath xmlns:m="http://schemas.openxmlformats.org/officeDocument/2006/math">
                    <m:r>
                      <a:rPr lang="en-IN" i="1">
                        <a:latin typeface="Cambria Math" panose="02040503050406030204" pitchFamily="18" charset="0"/>
                      </a:rPr>
                      <m:t>𝑝</m:t>
                    </m:r>
                    <m:d>
                      <m:dPr>
                        <m:ctrlPr>
                          <a:rPr lang="ar-AE" i="1">
                            <a:latin typeface="Cambria Math" panose="02040503050406030204" pitchFamily="18" charset="0"/>
                          </a:rPr>
                        </m:ctrlPr>
                      </m:dPr>
                      <m:e>
                        <m:r>
                          <a:rPr lang="ar-AE" i="1">
                            <a:latin typeface="Cambria Math" panose="02040503050406030204" pitchFamily="18" charset="0"/>
                          </a:rPr>
                          <m:t>𝑋</m:t>
                        </m:r>
                      </m:e>
                    </m:d>
                    <m:r>
                      <a:rPr lang="ar-AE">
                        <a:latin typeface="Cambria Math" panose="02040503050406030204" pitchFamily="18" charset="0"/>
                      </a:rPr>
                      <m:t>≈1</m:t>
                    </m:r>
                  </m:oMath>
                </a14:m>
                <a:endParaRPr lang="ar-AE" dirty="0"/>
              </a:p>
              <a:p>
                <a:endParaRPr lang="en-US" dirty="0"/>
              </a:p>
            </p:txBody>
          </p:sp>
        </mc:Choice>
        <mc:Fallback xmlns="">
          <p:sp>
            <p:nvSpPr>
              <p:cNvPr id="3" name="Content Placeholder 2">
                <a:extLst>
                  <a:ext uri="{FF2B5EF4-FFF2-40B4-BE49-F238E27FC236}">
                    <a16:creationId xmlns:a16="http://schemas.microsoft.com/office/drawing/2014/main" id="{F5D9A6FE-D28B-7A19-731C-04C19FEA117B}"/>
                  </a:ext>
                </a:extLst>
              </p:cNvPr>
              <p:cNvSpPr>
                <a:spLocks noGrp="1" noRot="1" noChangeAspect="1" noMove="1" noResize="1" noEditPoints="1" noAdjustHandles="1" noChangeArrowheads="1" noChangeShapeType="1" noTextEdit="1"/>
              </p:cNvSpPr>
              <p:nvPr>
                <p:ph idx="1"/>
              </p:nvPr>
            </p:nvSpPr>
            <p:spPr>
              <a:blipFill>
                <a:blip r:embed="rId3"/>
                <a:stretch>
                  <a:fillRect l="-844" t="-3198" b="-261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D1226AB-E204-F5C1-FB03-2D47310960B7}"/>
              </a:ext>
            </a:extLst>
          </p:cNvPr>
          <p:cNvPicPr>
            <a:picLocks noChangeAspect="1"/>
          </p:cNvPicPr>
          <p:nvPr/>
        </p:nvPicPr>
        <p:blipFill>
          <a:blip r:embed="rId4"/>
          <a:stretch>
            <a:fillRect/>
          </a:stretch>
        </p:blipFill>
        <p:spPr>
          <a:xfrm>
            <a:off x="3581400" y="2151063"/>
            <a:ext cx="4622800" cy="762000"/>
          </a:xfrm>
          <a:prstGeom prst="rect">
            <a:avLst/>
          </a:prstGeom>
        </p:spPr>
      </p:pic>
      <p:pic>
        <p:nvPicPr>
          <p:cNvPr id="13" name="Picture 12">
            <a:extLst>
              <a:ext uri="{FF2B5EF4-FFF2-40B4-BE49-F238E27FC236}">
                <a16:creationId xmlns:a16="http://schemas.microsoft.com/office/drawing/2014/main" id="{13EE42B1-A57B-6DA2-8D84-2B2F0C7A800F}"/>
              </a:ext>
            </a:extLst>
          </p:cNvPr>
          <p:cNvPicPr>
            <a:picLocks noChangeAspect="1"/>
          </p:cNvPicPr>
          <p:nvPr/>
        </p:nvPicPr>
        <p:blipFill>
          <a:blip r:embed="rId5"/>
          <a:stretch>
            <a:fillRect/>
          </a:stretch>
        </p:blipFill>
        <p:spPr>
          <a:xfrm>
            <a:off x="2639961" y="3626909"/>
            <a:ext cx="6108700" cy="1181100"/>
          </a:xfrm>
          <a:prstGeom prst="rect">
            <a:avLst/>
          </a:prstGeom>
        </p:spPr>
      </p:pic>
    </p:spTree>
    <p:extLst>
      <p:ext uri="{BB962C8B-B14F-4D97-AF65-F5344CB8AC3E}">
        <p14:creationId xmlns:p14="http://schemas.microsoft.com/office/powerpoint/2010/main" val="2273216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A978-0579-F636-0F61-2C123A1F30D0}"/>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5782F826-246A-794E-0B97-4F8D75BA602A}"/>
              </a:ext>
            </a:extLst>
          </p:cNvPr>
          <p:cNvSpPr>
            <a:spLocks noGrp="1"/>
          </p:cNvSpPr>
          <p:nvPr>
            <p:ph idx="1"/>
          </p:nvPr>
        </p:nvSpPr>
        <p:spPr/>
        <p:txBody>
          <a:bodyPr/>
          <a:lstStyle/>
          <a:p>
            <a:r>
              <a:rPr lang="en-US" b="1" dirty="0"/>
              <a:t>Healthcare</a:t>
            </a:r>
            <a:r>
              <a:rPr lang="en-US" dirty="0"/>
              <a:t> (</a:t>
            </a:r>
            <a:r>
              <a:rPr lang="en-IN" dirty="0"/>
              <a:t>Predict whether a patient has a disease (Yes/No)</a:t>
            </a:r>
            <a:r>
              <a:rPr lang="en-US" dirty="0"/>
              <a:t>)</a:t>
            </a:r>
          </a:p>
          <a:p>
            <a:r>
              <a:rPr lang="en-IN" b="1" dirty="0"/>
              <a:t>Finance</a:t>
            </a:r>
            <a:r>
              <a:rPr lang="en-IN" dirty="0"/>
              <a:t> (Predict loan/credit card default (default / no default))</a:t>
            </a:r>
          </a:p>
          <a:p>
            <a:r>
              <a:rPr lang="en-IN" b="1" dirty="0"/>
              <a:t>Marketing(</a:t>
            </a:r>
            <a:r>
              <a:rPr lang="en-IN" dirty="0"/>
              <a:t>Predict whether a customer will buy a product (purchase / not purchase), predict churn (will customer leave / stay)</a:t>
            </a:r>
          </a:p>
          <a:p>
            <a:r>
              <a:rPr lang="en-IN" b="1" dirty="0"/>
              <a:t>Software Quality</a:t>
            </a:r>
            <a:r>
              <a:rPr lang="en-IN" dirty="0"/>
              <a:t>(Predict if a software module is faulty/non-faulty)</a:t>
            </a:r>
          </a:p>
          <a:p>
            <a:endParaRPr lang="en-US" dirty="0"/>
          </a:p>
        </p:txBody>
      </p:sp>
    </p:spTree>
    <p:extLst>
      <p:ext uri="{BB962C8B-B14F-4D97-AF65-F5344CB8AC3E}">
        <p14:creationId xmlns:p14="http://schemas.microsoft.com/office/powerpoint/2010/main" val="2461706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6B79A-7D60-EEED-BFCC-B364A4845F3C}"/>
              </a:ext>
            </a:extLst>
          </p:cNvPr>
          <p:cNvSpPr>
            <a:spLocks noGrp="1"/>
          </p:cNvSpPr>
          <p:nvPr>
            <p:ph type="title"/>
          </p:nvPr>
        </p:nvSpPr>
        <p:spPr/>
        <p:txBody>
          <a:bodyPr/>
          <a:lstStyle/>
          <a:p>
            <a:r>
              <a:rPr lang="en-US" dirty="0"/>
              <a:t>Support Vector Machine </a:t>
            </a:r>
          </a:p>
        </p:txBody>
      </p:sp>
      <p:sp>
        <p:nvSpPr>
          <p:cNvPr id="3" name="Content Placeholder 2">
            <a:extLst>
              <a:ext uri="{FF2B5EF4-FFF2-40B4-BE49-F238E27FC236}">
                <a16:creationId xmlns:a16="http://schemas.microsoft.com/office/drawing/2014/main" id="{E2137574-E67D-8EFE-6220-F65C3A34F72F}"/>
              </a:ext>
            </a:extLst>
          </p:cNvPr>
          <p:cNvSpPr>
            <a:spLocks noGrp="1"/>
          </p:cNvSpPr>
          <p:nvPr>
            <p:ph idx="1"/>
          </p:nvPr>
        </p:nvSpPr>
        <p:spPr>
          <a:xfrm>
            <a:off x="838200" y="1453665"/>
            <a:ext cx="6523495" cy="5039210"/>
          </a:xfrm>
        </p:spPr>
        <p:txBody>
          <a:bodyPr>
            <a:normAutofit/>
          </a:bodyPr>
          <a:lstStyle/>
          <a:p>
            <a:r>
              <a:rPr lang="en-IN" dirty="0"/>
              <a:t>It is a </a:t>
            </a:r>
            <a:r>
              <a:rPr lang="en-IN" b="1" dirty="0"/>
              <a:t>supervised machine learning algorithm</a:t>
            </a:r>
            <a:r>
              <a:rPr lang="en-IN" dirty="0"/>
              <a:t> used for </a:t>
            </a:r>
            <a:r>
              <a:rPr lang="en-IN" b="1" dirty="0"/>
              <a:t>classification</a:t>
            </a:r>
            <a:r>
              <a:rPr lang="en-IN" dirty="0"/>
              <a:t> and regression tasks.</a:t>
            </a:r>
          </a:p>
          <a:p>
            <a:r>
              <a:rPr lang="en-IN" dirty="0"/>
              <a:t>Its goal is to </a:t>
            </a:r>
            <a:r>
              <a:rPr lang="en-IN" b="1" dirty="0"/>
              <a:t>find the best separating boundary (hyperplane)</a:t>
            </a:r>
            <a:r>
              <a:rPr lang="en-IN" dirty="0"/>
              <a:t> between data points of different classes by maximizing the margin between the two classes.</a:t>
            </a:r>
          </a:p>
          <a:p>
            <a:r>
              <a:rPr lang="en-IN" dirty="0"/>
              <a:t>This margin is the distance from the </a:t>
            </a:r>
            <a:r>
              <a:rPr lang="en-IN" b="1" dirty="0"/>
              <a:t>hyperplane</a:t>
            </a:r>
            <a:r>
              <a:rPr lang="en-IN" dirty="0"/>
              <a:t> to the nearest data points (support vectors) on each side.  The larger the margin the better the model performs on new and unseen data.</a:t>
            </a:r>
            <a:endParaRPr lang="en-US" dirty="0"/>
          </a:p>
        </p:txBody>
      </p:sp>
      <p:pic>
        <p:nvPicPr>
          <p:cNvPr id="5" name="Picture 4">
            <a:extLst>
              <a:ext uri="{FF2B5EF4-FFF2-40B4-BE49-F238E27FC236}">
                <a16:creationId xmlns:a16="http://schemas.microsoft.com/office/drawing/2014/main" id="{0B1B800C-9A62-B8C0-05E2-23F1A0346105}"/>
              </a:ext>
            </a:extLst>
          </p:cNvPr>
          <p:cNvPicPr>
            <a:picLocks noChangeAspect="1"/>
          </p:cNvPicPr>
          <p:nvPr/>
        </p:nvPicPr>
        <p:blipFill>
          <a:blip r:embed="rId3"/>
          <a:stretch>
            <a:fillRect/>
          </a:stretch>
        </p:blipFill>
        <p:spPr>
          <a:xfrm>
            <a:off x="7361695" y="1052998"/>
            <a:ext cx="4708040" cy="5039210"/>
          </a:xfrm>
          <a:prstGeom prst="rect">
            <a:avLst/>
          </a:prstGeom>
        </p:spPr>
      </p:pic>
    </p:spTree>
    <p:extLst>
      <p:ext uri="{BB962C8B-B14F-4D97-AF65-F5344CB8AC3E}">
        <p14:creationId xmlns:p14="http://schemas.microsoft.com/office/powerpoint/2010/main" val="1796688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E0749-1771-170F-EAB8-172932C63071}"/>
              </a:ext>
            </a:extLst>
          </p:cNvPr>
          <p:cNvSpPr>
            <a:spLocks noGrp="1"/>
          </p:cNvSpPr>
          <p:nvPr>
            <p:ph type="title"/>
          </p:nvPr>
        </p:nvSpPr>
        <p:spPr/>
        <p:txBody>
          <a:bodyPr/>
          <a:lstStyle/>
          <a:p>
            <a:r>
              <a:rPr lang="en-US" dirty="0"/>
              <a:t>Key Terms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47A60E-DCA7-18F1-8911-2A9D225B627E}"/>
                  </a:ext>
                </a:extLst>
              </p:cNvPr>
              <p:cNvSpPr>
                <a:spLocks noGrp="1"/>
              </p:cNvSpPr>
              <p:nvPr>
                <p:ph idx="1"/>
              </p:nvPr>
            </p:nvSpPr>
            <p:spPr>
              <a:xfrm>
                <a:off x="838200" y="1441342"/>
                <a:ext cx="10515600" cy="5416658"/>
              </a:xfrm>
            </p:spPr>
            <p:txBody>
              <a:bodyPr>
                <a:normAutofit fontScale="62500" lnSpcReduction="20000"/>
              </a:bodyPr>
              <a:lstStyle/>
              <a:p>
                <a:r>
                  <a:rPr lang="en-US" b="1" dirty="0"/>
                  <a:t>Hyperplane</a:t>
                </a:r>
                <a:r>
                  <a:rPr lang="en-US" dirty="0"/>
                  <a:t> -</a:t>
                </a:r>
                <a:r>
                  <a:rPr lang="en-IN" dirty="0"/>
                  <a:t> The decision boundary that separates classes. In 2D it’s a line; in 3D it’s a plane; in higher dimensions it’s a hyperplane.</a:t>
                </a:r>
              </a:p>
              <a:p>
                <a:pPr marL="0" indent="0">
                  <a:buNone/>
                </a:pPr>
                <a:r>
                  <a:rPr lang="en-IN" dirty="0"/>
                  <a:t>In a </a:t>
                </a:r>
                <a:r>
                  <a:rPr lang="en-IN" b="1" dirty="0"/>
                  <a:t>linear SVM</a:t>
                </a:r>
                <a:r>
                  <a:rPr lang="en-IN" dirty="0"/>
                  <a:t>, the separating boundary (the hyperplane) is given by:</a:t>
                </a:r>
              </a:p>
              <a:p>
                <a:pPr marL="0" indent="0">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𝑤</m:t>
                      </m:r>
                      <m:r>
                        <a:rPr lang="en-IN">
                          <a:latin typeface="Cambria Math" panose="02040503050406030204" pitchFamily="18" charset="0"/>
                        </a:rPr>
                        <m:t>⋅</m:t>
                      </m:r>
                      <m:r>
                        <a:rPr lang="en-IN" i="1">
                          <a:latin typeface="Cambria Math" panose="02040503050406030204" pitchFamily="18" charset="0"/>
                        </a:rPr>
                        <m:t>𝑥</m:t>
                      </m:r>
                      <m:r>
                        <a:rPr lang="en-IN">
                          <a:latin typeface="Cambria Math" panose="02040503050406030204" pitchFamily="18" charset="0"/>
                        </a:rPr>
                        <m:t>+</m:t>
                      </m:r>
                      <m:r>
                        <a:rPr lang="en-IN" i="1">
                          <a:latin typeface="Cambria Math" panose="02040503050406030204" pitchFamily="18" charset="0"/>
                        </a:rPr>
                        <m:t>𝑏</m:t>
                      </m:r>
                      <m:r>
                        <a:rPr lang="en-IN">
                          <a:latin typeface="Cambria Math" panose="02040503050406030204" pitchFamily="18" charset="0"/>
                        </a:rPr>
                        <m:t>=0</m:t>
                      </m:r>
                    </m:oMath>
                  </m:oMathPara>
                </a14:m>
                <a:endParaRPr lang="en-IN" dirty="0"/>
              </a:p>
              <a:p>
                <a:pPr marL="0" indent="0">
                  <a:buNone/>
                </a:pPr>
                <a:r>
                  <a:rPr lang="en-IN" dirty="0"/>
                  <a:t>Here,</a:t>
                </a:r>
              </a:p>
              <a:p>
                <a:pPr marL="0" indent="0">
                  <a:buNone/>
                </a:pPr>
                <a14:m>
                  <m:oMath xmlns:m="http://schemas.openxmlformats.org/officeDocument/2006/math">
                    <m:r>
                      <a:rPr lang="en-IN" i="1">
                        <a:latin typeface="Cambria Math" panose="02040503050406030204" pitchFamily="18" charset="0"/>
                      </a:rPr>
                      <m:t>𝑤</m:t>
                    </m:r>
                  </m:oMath>
                </a14:m>
                <a:r>
                  <a:rPr lang="en-IN" dirty="0"/>
                  <a:t> = </a:t>
                </a:r>
                <a:r>
                  <a:rPr lang="en-IN" b="1" dirty="0"/>
                  <a:t>weight vector -&gt;orientation of the </a:t>
                </a:r>
                <a:r>
                  <a:rPr lang="en-IN" b="1" dirty="0" err="1"/>
                  <a:t>hyeprplane</a:t>
                </a:r>
                <a:endParaRPr lang="en-IN" dirty="0"/>
              </a:p>
              <a:p>
                <a:pPr marL="0" indent="0">
                  <a:buNone/>
                </a:pPr>
                <a14:m>
                  <m:oMath xmlns:m="http://schemas.openxmlformats.org/officeDocument/2006/math">
                    <m:r>
                      <a:rPr lang="en-IN" i="1">
                        <a:latin typeface="Cambria Math" panose="02040503050406030204" pitchFamily="18" charset="0"/>
                      </a:rPr>
                      <m:t>𝑏</m:t>
                    </m:r>
                  </m:oMath>
                </a14:m>
                <a:r>
                  <a:rPr lang="en-IN" dirty="0"/>
                  <a:t> = </a:t>
                </a:r>
                <a:r>
                  <a:rPr lang="en-IN" b="1" dirty="0"/>
                  <a:t>bias (intercept) -&gt;position of the hyperplane from the origin</a:t>
                </a:r>
                <a:endParaRPr lang="en-IN" dirty="0"/>
              </a:p>
              <a:p>
                <a:pPr marL="0" indent="0">
                  <a:buNone/>
                </a:pPr>
                <a14:m>
                  <m:oMath xmlns:m="http://schemas.openxmlformats.org/officeDocument/2006/math">
                    <m:r>
                      <a:rPr lang="en-IN" i="1">
                        <a:latin typeface="Cambria Math" panose="02040503050406030204" pitchFamily="18" charset="0"/>
                      </a:rPr>
                      <m:t>𝑥</m:t>
                    </m:r>
                  </m:oMath>
                </a14:m>
                <a:r>
                  <a:rPr lang="en-IN" dirty="0"/>
                  <a:t> = </a:t>
                </a:r>
                <a:r>
                  <a:rPr lang="en-IN" b="1" dirty="0"/>
                  <a:t>feature vector (input)</a:t>
                </a:r>
                <a:endParaRPr lang="en-US" dirty="0"/>
              </a:p>
              <a:p>
                <a:r>
                  <a:rPr lang="en-US" b="1" dirty="0"/>
                  <a:t>Support vectors </a:t>
                </a:r>
                <a:r>
                  <a:rPr lang="en-US" dirty="0"/>
                  <a:t>- </a:t>
                </a:r>
                <a:r>
                  <a:rPr lang="en-IN" dirty="0"/>
                  <a:t>The </a:t>
                </a:r>
                <a:r>
                  <a:rPr lang="en-IN" b="1" dirty="0"/>
                  <a:t>data points that are closest</a:t>
                </a:r>
                <a:r>
                  <a:rPr lang="en-IN" dirty="0"/>
                  <a:t> to the hyperplane — they “support” or define the position and orientation of the hyperplane.</a:t>
                </a:r>
                <a:endParaRPr lang="en-US" dirty="0"/>
              </a:p>
              <a:p>
                <a:r>
                  <a:rPr lang="en-US" b="1" dirty="0"/>
                  <a:t>Margin</a:t>
                </a:r>
                <a:r>
                  <a:rPr lang="en-US" dirty="0"/>
                  <a:t> - </a:t>
                </a:r>
                <a:r>
                  <a:rPr lang="en-IN" dirty="0"/>
                  <a:t>The distance between the hyperplane and the nearest data points(support vectors) from either class.</a:t>
                </a:r>
              </a:p>
              <a:p>
                <a:r>
                  <a:rPr lang="en-US" b="1" dirty="0"/>
                  <a:t>Optimal hyperplane- </a:t>
                </a:r>
                <a:r>
                  <a:rPr lang="en-IN" dirty="0"/>
                  <a:t>The hyperplane that maximizes the margin — this is what SVM finds.</a:t>
                </a:r>
                <a:endParaRPr lang="en-US" dirty="0"/>
              </a:p>
              <a:p>
                <a:r>
                  <a:rPr lang="en-US" b="1" dirty="0"/>
                  <a:t>Hard Margin - </a:t>
                </a:r>
                <a:r>
                  <a:rPr lang="en-IN" dirty="0"/>
                  <a:t>A maximum-margin hyperplane that perfectly separates the data without misclassifications.</a:t>
                </a:r>
                <a:endParaRPr lang="en-US" b="1" dirty="0"/>
              </a:p>
              <a:p>
                <a:r>
                  <a:rPr lang="en-US" b="1" dirty="0"/>
                  <a:t>Soft Margin - </a:t>
                </a:r>
                <a:r>
                  <a:rPr lang="en-IN" dirty="0"/>
                  <a:t>Allows some misclassifications by introducing slack variables, balancing margin maximization and misclassification penalties when data is not perfectly separable.</a:t>
                </a:r>
                <a:endParaRPr lang="en-US" b="1" dirty="0"/>
              </a:p>
              <a:p>
                <a:r>
                  <a:rPr lang="en-US" b="1" dirty="0"/>
                  <a:t>Kernel</a:t>
                </a:r>
                <a:r>
                  <a:rPr lang="en-US" dirty="0"/>
                  <a:t> - </a:t>
                </a:r>
                <a:r>
                  <a:rPr lang="en-IN" dirty="0"/>
                  <a:t>A mathematical function that allows SVM to handle </a:t>
                </a:r>
                <a:r>
                  <a:rPr lang="en-IN" b="1" dirty="0"/>
                  <a:t>non-linear</a:t>
                </a:r>
                <a:r>
                  <a:rPr lang="en-IN" dirty="0"/>
                  <a:t> data by mapping it into a higher-dimensional space. Common kernels: linear, polynomial, RBF (Radial Basis Function).</a:t>
                </a:r>
                <a:endParaRPr lang="en-US" dirty="0"/>
              </a:p>
            </p:txBody>
          </p:sp>
        </mc:Choice>
        <mc:Fallback xmlns="">
          <p:sp>
            <p:nvSpPr>
              <p:cNvPr id="3" name="Content Placeholder 2">
                <a:extLst>
                  <a:ext uri="{FF2B5EF4-FFF2-40B4-BE49-F238E27FC236}">
                    <a16:creationId xmlns:a16="http://schemas.microsoft.com/office/drawing/2014/main" id="{1447A60E-DCA7-18F1-8911-2A9D225B627E}"/>
                  </a:ext>
                </a:extLst>
              </p:cNvPr>
              <p:cNvSpPr>
                <a:spLocks noGrp="1" noRot="1" noChangeAspect="1" noMove="1" noResize="1" noEditPoints="1" noAdjustHandles="1" noChangeArrowheads="1" noChangeShapeType="1" noTextEdit="1"/>
              </p:cNvSpPr>
              <p:nvPr>
                <p:ph idx="1"/>
              </p:nvPr>
            </p:nvSpPr>
            <p:spPr>
              <a:xfrm>
                <a:off x="838200" y="1441342"/>
                <a:ext cx="10515600" cy="5416658"/>
              </a:xfrm>
              <a:blipFill>
                <a:blip r:embed="rId2"/>
                <a:stretch>
                  <a:fillRect l="-603" t="-1874"/>
                </a:stretch>
              </a:blipFill>
            </p:spPr>
            <p:txBody>
              <a:bodyPr/>
              <a:lstStyle/>
              <a:p>
                <a:r>
                  <a:rPr lang="en-US">
                    <a:noFill/>
                  </a:rPr>
                  <a:t> </a:t>
                </a:r>
              </a:p>
            </p:txBody>
          </p:sp>
        </mc:Fallback>
      </mc:AlternateContent>
    </p:spTree>
    <p:extLst>
      <p:ext uri="{BB962C8B-B14F-4D97-AF65-F5344CB8AC3E}">
        <p14:creationId xmlns:p14="http://schemas.microsoft.com/office/powerpoint/2010/main" val="2633929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71F4-616D-E702-3757-4923EDC5BDCE}"/>
              </a:ext>
            </a:extLst>
          </p:cNvPr>
          <p:cNvSpPr>
            <a:spLocks noGrp="1"/>
          </p:cNvSpPr>
          <p:nvPr>
            <p:ph type="title"/>
          </p:nvPr>
        </p:nvSpPr>
        <p:spPr/>
        <p:txBody>
          <a:bodyPr/>
          <a:lstStyle/>
          <a:p>
            <a:r>
              <a:rPr lang="en-US" dirty="0"/>
              <a:t>How SVM algorithm works</a:t>
            </a:r>
          </a:p>
        </p:txBody>
      </p:sp>
      <mc:AlternateContent xmlns:mc="http://schemas.openxmlformats.org/markup-compatibility/2006" xmlns:a14="http://schemas.microsoft.com/office/drawing/2010/main">
        <mc:Choice Requires="a14">
          <p:sp>
            <p:nvSpPr>
              <p:cNvPr id="4" name="Rectangle 1">
                <a:extLst>
                  <a:ext uri="{FF2B5EF4-FFF2-40B4-BE49-F238E27FC236}">
                    <a16:creationId xmlns:a16="http://schemas.microsoft.com/office/drawing/2014/main" id="{3C7D04DE-EA6D-89AE-5343-68260A62E438}"/>
                  </a:ext>
                </a:extLst>
              </p:cNvPr>
              <p:cNvSpPr>
                <a:spLocks noGrp="1" noChangeArrowheads="1"/>
              </p:cNvSpPr>
              <p:nvPr>
                <p:ph idx="1"/>
              </p:nvPr>
            </p:nvSpPr>
            <p:spPr bwMode="auto">
              <a:xfrm>
                <a:off x="838200" y="2318745"/>
                <a:ext cx="10227590" cy="54608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The </a:t>
                </a:r>
                <a:r>
                  <a:rPr kumimoji="0" lang="en-US" altLang="en-US" sz="1800" b="1" i="0" u="none" strike="noStrike" cap="none" normalizeH="0" baseline="0" dirty="0">
                    <a:ln>
                      <a:noFill/>
                    </a:ln>
                    <a:solidFill>
                      <a:srgbClr val="000000"/>
                    </a:solidFill>
                    <a:effectLst/>
                    <a:latin typeface="Arial" panose="020B0604020202020204" pitchFamily="34" charset="0"/>
                  </a:rPr>
                  <a:t>line</a:t>
                </a:r>
                <a:r>
                  <a:rPr kumimoji="0" lang="en-US" altLang="en-US" sz="1800" b="0" i="0" u="none" strike="noStrike" cap="none" normalizeH="0" baseline="0" dirty="0">
                    <a:ln>
                      <a:noFill/>
                    </a:ln>
                    <a:solidFill>
                      <a:srgbClr val="000000"/>
                    </a:solidFill>
                    <a:effectLst/>
                    <a:latin typeface="Arial" panose="020B0604020202020204" pitchFamily="34" charset="0"/>
                  </a:rPr>
                  <a:t> in the middle is the </a:t>
                </a:r>
                <a:r>
                  <a:rPr kumimoji="0" lang="en-US" altLang="en-US" sz="1800" b="1" i="0" u="none" strike="noStrike" cap="none" normalizeH="0" baseline="0" dirty="0">
                    <a:ln>
                      <a:noFill/>
                    </a:ln>
                    <a:solidFill>
                      <a:srgbClr val="000000"/>
                    </a:solidFill>
                    <a:effectLst/>
                    <a:latin typeface="Arial" panose="020B0604020202020204" pitchFamily="34" charset="0"/>
                  </a:rPr>
                  <a:t>hyperplane</a:t>
                </a:r>
                <a:r>
                  <a:rPr kumimoji="0" lang="en-US" altLang="en-US" sz="1800" b="0" i="0" u="none" strike="noStrike" cap="none" normalizeH="0" baseline="0" dirty="0">
                    <a:ln>
                      <a:noFill/>
                    </a:ln>
                    <a:solidFill>
                      <a:srgbClr val="000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The </a:t>
                </a:r>
                <a:r>
                  <a:rPr kumimoji="0" lang="en-US" altLang="en-US" sz="1800" b="1" i="0" u="none" strike="noStrike" cap="none" normalizeH="0" baseline="0" dirty="0">
                    <a:ln>
                      <a:noFill/>
                    </a:ln>
                    <a:solidFill>
                      <a:srgbClr val="000000"/>
                    </a:solidFill>
                    <a:effectLst/>
                    <a:latin typeface="Arial" panose="020B0604020202020204" pitchFamily="34" charset="0"/>
                  </a:rPr>
                  <a:t>nearest blue and red points</a:t>
                </a:r>
                <a:r>
                  <a:rPr kumimoji="0" lang="en-US" altLang="en-US" sz="1800" b="0" i="0" u="none" strike="noStrike" cap="none" normalizeH="0" baseline="0" dirty="0">
                    <a:ln>
                      <a:noFill/>
                    </a:ln>
                    <a:solidFill>
                      <a:srgbClr val="000000"/>
                    </a:solidFill>
                    <a:effectLst/>
                    <a:latin typeface="Arial" panose="020B0604020202020204" pitchFamily="34" charset="0"/>
                  </a:rPr>
                  <a:t> to the line are the </a:t>
                </a:r>
                <a:r>
                  <a:rPr kumimoji="0" lang="en-US" altLang="en-US" sz="1800" b="1" i="0" u="none" strike="noStrike" cap="none" normalizeH="0" baseline="0" dirty="0">
                    <a:ln>
                      <a:noFill/>
                    </a:ln>
                    <a:solidFill>
                      <a:srgbClr val="000000"/>
                    </a:solidFill>
                    <a:effectLst/>
                    <a:latin typeface="Arial" panose="020B0604020202020204" pitchFamily="34" charset="0"/>
                  </a:rPr>
                  <a:t>support vectors</a:t>
                </a:r>
                <a:r>
                  <a:rPr kumimoji="0" lang="en-US" altLang="en-US" sz="1800" b="0" i="0" u="none" strike="noStrike" cap="none" normalizeH="0" baseline="0" dirty="0">
                    <a:ln>
                      <a:noFill/>
                    </a:ln>
                    <a:solidFill>
                      <a:srgbClr val="000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The </a:t>
                </a:r>
                <a:r>
                  <a:rPr kumimoji="0" lang="en-US" altLang="en-US" sz="1800" b="1" i="0" u="none" strike="noStrike" cap="none" normalizeH="0" baseline="0" dirty="0">
                    <a:ln>
                      <a:noFill/>
                    </a:ln>
                    <a:solidFill>
                      <a:srgbClr val="000000"/>
                    </a:solidFill>
                    <a:effectLst/>
                    <a:latin typeface="Arial" panose="020B0604020202020204" pitchFamily="34" charset="0"/>
                  </a:rPr>
                  <a:t>distance between the support vectors and the hyperplane</a:t>
                </a:r>
                <a:r>
                  <a:rPr kumimoji="0" lang="en-US" altLang="en-US" sz="1800" b="0" i="0" u="none" strike="noStrike" cap="none" normalizeH="0" baseline="0" dirty="0">
                    <a:ln>
                      <a:noFill/>
                    </a:ln>
                    <a:solidFill>
                      <a:srgbClr val="000000"/>
                    </a:solidFill>
                    <a:effectLst/>
                    <a:latin typeface="Arial" panose="020B0604020202020204" pitchFamily="34" charset="0"/>
                  </a:rPr>
                  <a:t> is the </a:t>
                </a:r>
                <a:r>
                  <a:rPr kumimoji="0" lang="en-US" altLang="en-US" sz="1800" b="1" i="0" u="none" strike="noStrike" cap="none" normalizeH="0" baseline="0" dirty="0">
                    <a:ln>
                      <a:noFill/>
                    </a:ln>
                    <a:solidFill>
                      <a:srgbClr val="000000"/>
                    </a:solidFill>
                    <a:effectLst/>
                    <a:latin typeface="Arial" panose="020B0604020202020204" pitchFamily="34" charset="0"/>
                  </a:rPr>
                  <a:t>margin</a:t>
                </a:r>
                <a:r>
                  <a:rPr kumimoji="0" lang="en-US" altLang="en-US" sz="1800" b="0" i="0" u="none" strike="noStrike" cap="none" normalizeH="0" baseline="0" dirty="0">
                    <a:ln>
                      <a:noFill/>
                    </a:ln>
                    <a:solidFill>
                      <a:srgbClr val="000000"/>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rPr>
                  <a:t>SVM tries to </a:t>
                </a:r>
                <a:r>
                  <a:rPr kumimoji="0" lang="en-US" altLang="en-US" sz="1800" b="1" i="0" u="none" strike="noStrike" cap="none" normalizeH="0" baseline="0" dirty="0">
                    <a:ln>
                      <a:noFill/>
                    </a:ln>
                    <a:solidFill>
                      <a:srgbClr val="000000"/>
                    </a:solidFill>
                    <a:effectLst/>
                    <a:latin typeface="Arial" panose="020B0604020202020204" pitchFamily="34" charset="0"/>
                  </a:rPr>
                  <a:t>maximize</a:t>
                </a:r>
                <a:r>
                  <a:rPr kumimoji="0" lang="en-US" altLang="en-US" sz="1800" b="0" i="0" u="none" strike="noStrike" cap="none" normalizeH="0" baseline="0" dirty="0">
                    <a:ln>
                      <a:noFill/>
                    </a:ln>
                    <a:solidFill>
                      <a:srgbClr val="000000"/>
                    </a:solidFill>
                    <a:effectLst/>
                    <a:latin typeface="Arial" panose="020B0604020202020204" pitchFamily="34" charset="0"/>
                  </a:rPr>
                  <a:t> this margin.</a:t>
                </a:r>
              </a:p>
              <a:p>
                <a:pPr marL="0" lvl="0" indent="0" eaLnBrk="0" fontAlgn="base" hangingPunct="0">
                  <a:lnSpc>
                    <a:spcPct val="100000"/>
                  </a:lnSpc>
                  <a:spcBef>
                    <a:spcPct val="0"/>
                  </a:spcBef>
                  <a:spcAft>
                    <a:spcPct val="0"/>
                  </a:spcAft>
                  <a:buFontTx/>
                  <a:buChar char="•"/>
                </a:pPr>
                <a:r>
                  <a:rPr lang="en-IN" sz="1800" dirty="0">
                    <a:solidFill>
                      <a:srgbClr val="000000"/>
                    </a:solidFill>
                    <a:latin typeface="Arial" panose="020B0604020202020204" pitchFamily="34" charset="0"/>
                  </a:rPr>
                  <a:t>The best hyperplane also known as the "</a:t>
                </a:r>
                <a:r>
                  <a:rPr lang="en-IN" sz="1800" b="1" dirty="0">
                    <a:solidFill>
                      <a:srgbClr val="000000"/>
                    </a:solidFill>
                    <a:latin typeface="Arial" panose="020B0604020202020204" pitchFamily="34" charset="0"/>
                  </a:rPr>
                  <a:t>hard margin</a:t>
                </a:r>
                <a:r>
                  <a:rPr lang="en-IN" sz="1800" dirty="0">
                    <a:solidFill>
                      <a:srgbClr val="000000"/>
                    </a:solidFill>
                    <a:latin typeface="Arial" panose="020B0604020202020204" pitchFamily="34" charset="0"/>
                  </a:rPr>
                  <a:t>" is the one that maximizes the distance between the hyperplane and the nearest data points from both classes. </a:t>
                </a:r>
                <a:r>
                  <a:rPr lang="en-US" altLang="en-US" sz="1800" dirty="0">
                    <a:solidFill>
                      <a:srgbClr val="000000"/>
                    </a:solidFill>
                    <a:latin typeface="Arial" panose="020B0604020202020204" pitchFamily="34" charset="0"/>
                  </a:rPr>
                  <a:t>The data is </a:t>
                </a:r>
                <a:r>
                  <a:rPr lang="en-US" altLang="en-US" sz="1800" b="1" dirty="0">
                    <a:solidFill>
                      <a:srgbClr val="000000"/>
                    </a:solidFill>
                    <a:latin typeface="Arial" panose="020B0604020202020204" pitchFamily="34" charset="0"/>
                  </a:rPr>
                  <a:t>perfectly linearly separable and t</a:t>
                </a:r>
                <a:r>
                  <a:rPr lang="en-US" altLang="en-US" sz="1800" dirty="0">
                    <a:solidFill>
                      <a:srgbClr val="000000"/>
                    </a:solidFill>
                    <a:latin typeface="Arial" panose="020B0604020202020204" pitchFamily="34" charset="0"/>
                  </a:rPr>
                  <a:t>here is </a:t>
                </a:r>
                <a:r>
                  <a:rPr lang="en-US" altLang="en-US" sz="1800" b="1" dirty="0">
                    <a:solidFill>
                      <a:srgbClr val="000000"/>
                    </a:solidFill>
                    <a:latin typeface="Arial" panose="020B0604020202020204" pitchFamily="34" charset="0"/>
                  </a:rPr>
                  <a:t>no misclassification allowed</a:t>
                </a:r>
                <a:r>
                  <a:rPr lang="en-US" altLang="en-US" sz="1800" dirty="0">
                    <a:solidFill>
                      <a:srgbClr val="000000"/>
                    </a:solidFill>
                    <a:latin typeface="Arial" panose="020B0604020202020204" pitchFamily="34" charset="0"/>
                  </a:rPr>
                  <a:t> — every point must be on the correct side of the hyperplane.</a:t>
                </a:r>
              </a:p>
              <a:p>
                <a:pPr marL="0" lvl="0" indent="0" eaLnBrk="0" fontAlgn="base" hangingPunct="0">
                  <a:lnSpc>
                    <a:spcPct val="100000"/>
                  </a:lnSpc>
                  <a:spcBef>
                    <a:spcPct val="0"/>
                  </a:spcBef>
                  <a:spcAft>
                    <a:spcPct val="0"/>
                  </a:spcAft>
                  <a:buFontTx/>
                  <a:buChar char="•"/>
                </a:pPr>
                <a:r>
                  <a:rPr lang="en-IN" sz="2000" dirty="0"/>
                  <a:t>The classifier predicts:</a:t>
                </a:r>
              </a:p>
              <a:p>
                <a:pPr marL="0" indent="0">
                  <a:buNone/>
                </a:pPr>
                <a14:m>
                  <m:oMathPara xmlns:m="http://schemas.openxmlformats.org/officeDocument/2006/math">
                    <m:oMathParaPr>
                      <m:jc m:val="centerGroup"/>
                    </m:oMathParaPr>
                    <m:oMath xmlns:m="http://schemas.openxmlformats.org/officeDocument/2006/math">
                      <m:r>
                        <a:rPr lang="en-IN" sz="2000" i="1">
                          <a:latin typeface="Cambria Math" panose="02040503050406030204" pitchFamily="18" charset="0"/>
                        </a:rPr>
                        <m:t>𝑦</m:t>
                      </m:r>
                      <m:r>
                        <a:rPr lang="en-IN" sz="2000">
                          <a:latin typeface="Cambria Math" panose="02040503050406030204" pitchFamily="18" charset="0"/>
                        </a:rPr>
                        <m:t>=</m:t>
                      </m:r>
                      <m:r>
                        <m:rPr>
                          <m:nor/>
                        </m:rPr>
                        <a:rPr lang="en-IN" sz="2000" i="1"/>
                        <m:t>sign</m:t>
                      </m:r>
                      <m:d>
                        <m:dPr>
                          <m:ctrlPr>
                            <a:rPr lang="ar-AE" sz="2000" i="1">
                              <a:latin typeface="Cambria Math" panose="02040503050406030204" pitchFamily="18" charset="0"/>
                            </a:rPr>
                          </m:ctrlPr>
                        </m:dPr>
                        <m:e>
                          <m:r>
                            <a:rPr lang="ar-AE" sz="2000" i="1">
                              <a:latin typeface="Cambria Math" panose="02040503050406030204" pitchFamily="18" charset="0"/>
                            </a:rPr>
                            <m:t>𝑤</m:t>
                          </m:r>
                          <m:r>
                            <a:rPr lang="ar-AE" sz="2000">
                              <a:latin typeface="Cambria Math" panose="02040503050406030204" pitchFamily="18" charset="0"/>
                            </a:rPr>
                            <m:t>⋅</m:t>
                          </m:r>
                          <m:r>
                            <a:rPr lang="ar-AE" sz="2000" i="1">
                              <a:latin typeface="Cambria Math" panose="02040503050406030204" pitchFamily="18" charset="0"/>
                            </a:rPr>
                            <m:t>𝑥</m:t>
                          </m:r>
                          <m:r>
                            <a:rPr lang="ar-AE" sz="2000">
                              <a:latin typeface="Cambria Math" panose="02040503050406030204" pitchFamily="18" charset="0"/>
                            </a:rPr>
                            <m:t>+</m:t>
                          </m:r>
                          <m:r>
                            <a:rPr lang="ar-AE" sz="2000" i="1">
                              <a:latin typeface="Cambria Math" panose="02040503050406030204" pitchFamily="18" charset="0"/>
                            </a:rPr>
                            <m:t>𝑏</m:t>
                          </m:r>
                        </m:e>
                      </m:d>
                    </m:oMath>
                  </m:oMathPara>
                </a14:m>
                <a:endParaRPr lang="ar-AE" sz="1400" b="0" dirty="0"/>
              </a:p>
              <a:p>
                <a:r>
                  <a:rPr lang="en-IN" sz="2000" dirty="0"/>
                  <a:t>SVM chooses </a:t>
                </a:r>
                <a14:m>
                  <m:oMath xmlns:m="http://schemas.openxmlformats.org/officeDocument/2006/math">
                    <m:r>
                      <a:rPr lang="en-IN" sz="2000" i="1">
                        <a:latin typeface="Cambria Math" panose="02040503050406030204" pitchFamily="18" charset="0"/>
                      </a:rPr>
                      <m:t>𝑤</m:t>
                    </m:r>
                  </m:oMath>
                </a14:m>
                <a:r>
                  <a:rPr lang="en-IN" sz="2000" dirty="0"/>
                  <a:t> and </a:t>
                </a:r>
                <a14:m>
                  <m:oMath xmlns:m="http://schemas.openxmlformats.org/officeDocument/2006/math">
                    <m:r>
                      <a:rPr lang="en-IN" sz="2000" i="1">
                        <a:latin typeface="Cambria Math" panose="02040503050406030204" pitchFamily="18" charset="0"/>
                      </a:rPr>
                      <m:t>𝑏</m:t>
                    </m:r>
                  </m:oMath>
                </a14:m>
                <a:r>
                  <a:rPr lang="en-IN" sz="2000" dirty="0"/>
                  <a:t> so that the margin </a:t>
                </a:r>
                <a14:m>
                  <m:oMath xmlns:m="http://schemas.openxmlformats.org/officeDocument/2006/math">
                    <m:f>
                      <m:fPr>
                        <m:ctrlPr>
                          <a:rPr lang="ar-AE" sz="2000" i="1">
                            <a:latin typeface="Cambria Math" panose="02040503050406030204" pitchFamily="18" charset="0"/>
                          </a:rPr>
                        </m:ctrlPr>
                      </m:fPr>
                      <m:num>
                        <m:r>
                          <a:rPr lang="ar-AE" sz="2000">
                            <a:latin typeface="Cambria Math" panose="02040503050406030204" pitchFamily="18" charset="0"/>
                          </a:rPr>
                          <m:t>2</m:t>
                        </m:r>
                      </m:num>
                      <m:den>
                        <m:r>
                          <a:rPr lang="ar-AE" sz="2000">
                            <a:latin typeface="Cambria Math" panose="02040503050406030204" pitchFamily="18" charset="0"/>
                          </a:rPr>
                          <m:t>∣∣</m:t>
                        </m:r>
                        <m:r>
                          <a:rPr lang="ar-AE" sz="2000" i="1">
                            <a:latin typeface="Cambria Math" panose="02040503050406030204" pitchFamily="18" charset="0"/>
                          </a:rPr>
                          <m:t>𝑤</m:t>
                        </m:r>
                        <m:r>
                          <a:rPr lang="ar-AE" sz="2000">
                            <a:latin typeface="Cambria Math" panose="02040503050406030204" pitchFamily="18" charset="0"/>
                          </a:rPr>
                          <m:t>∣∣</m:t>
                        </m:r>
                      </m:den>
                    </m:f>
                  </m:oMath>
                </a14:m>
                <a:r>
                  <a:rPr lang="ar-AE" sz="2000" dirty="0"/>
                  <a:t> </a:t>
                </a:r>
                <a:r>
                  <a:rPr lang="en-IN" sz="2000" dirty="0"/>
                  <a:t>is </a:t>
                </a:r>
                <a:r>
                  <a:rPr lang="en-IN" sz="2000" b="1" dirty="0"/>
                  <a:t>maximized</a:t>
                </a:r>
                <a:r>
                  <a:rPr lang="en-IN" sz="2000" dirty="0"/>
                  <a:t>.</a:t>
                </a:r>
              </a:p>
              <a:p>
                <a:pPr marL="0" lvl="0" indent="0" eaLnBrk="0" fontAlgn="base" hangingPunct="0">
                  <a:lnSpc>
                    <a:spcPct val="100000"/>
                  </a:lnSpc>
                  <a:spcBef>
                    <a:spcPct val="0"/>
                  </a:spcBef>
                  <a:spcAft>
                    <a:spcPct val="0"/>
                  </a:spcAft>
                  <a:buFontTx/>
                  <a:buChar char="•"/>
                </a:pPr>
                <a:endParaRPr lang="en-US" altLang="en-US" sz="1400" dirty="0">
                  <a:latin typeface="Arial" panose="020B0604020202020204" pitchFamily="34" charset="0"/>
                </a:endParaRPr>
              </a:p>
              <a:p>
                <a:pPr marL="0" indent="0" eaLnBrk="0" fontAlgn="base" hangingPunct="0">
                  <a:lnSpc>
                    <a:spcPct val="100000"/>
                  </a:lnSpc>
                  <a:spcBef>
                    <a:spcPct val="0"/>
                  </a:spcBef>
                  <a:spcAft>
                    <a:spcPct val="0"/>
                  </a:spcAft>
                  <a:buFontTx/>
                  <a:buChar char="•"/>
                </a:pPr>
                <a:endParaRPr lang="en-US" sz="1400"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4" name="Rectangle 1">
                <a:extLst>
                  <a:ext uri="{FF2B5EF4-FFF2-40B4-BE49-F238E27FC236}">
                    <a16:creationId xmlns:a16="http://schemas.microsoft.com/office/drawing/2014/main" id="{3C7D04DE-EA6D-89AE-5343-68260A62E438}"/>
                  </a:ext>
                </a:extLst>
              </p:cNvPr>
              <p:cNvSpPr>
                <a:spLocks noGrp="1" noRot="1" noChangeAspect="1" noMove="1" noResize="1" noEditPoints="1" noAdjustHandles="1" noChangeArrowheads="1" noChangeShapeType="1" noTextEdit="1"/>
              </p:cNvSpPr>
              <p:nvPr>
                <p:ph idx="1"/>
              </p:nvPr>
            </p:nvSpPr>
            <p:spPr bwMode="auto">
              <a:xfrm>
                <a:off x="838200" y="2318745"/>
                <a:ext cx="10227590" cy="5460854"/>
              </a:xfrm>
              <a:prstGeom prst="rect">
                <a:avLst/>
              </a:prstGeom>
              <a:blipFill>
                <a:blip r:embed="rId3"/>
                <a:stretch>
                  <a:fillRect l="-7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8" name="Picture 7">
            <a:extLst>
              <a:ext uri="{FF2B5EF4-FFF2-40B4-BE49-F238E27FC236}">
                <a16:creationId xmlns:a16="http://schemas.microsoft.com/office/drawing/2014/main" id="{BA0D2628-3CDE-8A3A-3E25-F6F01CFB0BCC}"/>
              </a:ext>
            </a:extLst>
          </p:cNvPr>
          <p:cNvPicPr>
            <a:picLocks noChangeAspect="1"/>
          </p:cNvPicPr>
          <p:nvPr/>
        </p:nvPicPr>
        <p:blipFill>
          <a:blip r:embed="rId4"/>
          <a:stretch>
            <a:fillRect/>
          </a:stretch>
        </p:blipFill>
        <p:spPr>
          <a:xfrm>
            <a:off x="1527659" y="1380533"/>
            <a:ext cx="6113005" cy="1957319"/>
          </a:xfrm>
          <a:prstGeom prst="rect">
            <a:avLst/>
          </a:prstGeom>
        </p:spPr>
      </p:pic>
    </p:spTree>
    <p:extLst>
      <p:ext uri="{BB962C8B-B14F-4D97-AF65-F5344CB8AC3E}">
        <p14:creationId xmlns:p14="http://schemas.microsoft.com/office/powerpoint/2010/main" val="3137862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F8A71-000D-206A-C86C-8269ED1BBC1A}"/>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E6BCE0C9-67B6-6497-54BE-2E3EEEB40A14}"/>
              </a:ext>
            </a:extLst>
          </p:cNvPr>
          <p:cNvSpPr>
            <a:spLocks noGrp="1"/>
          </p:cNvSpPr>
          <p:nvPr>
            <p:ph idx="1"/>
          </p:nvPr>
        </p:nvSpPr>
        <p:spPr>
          <a:xfrm>
            <a:off x="838200" y="1487837"/>
            <a:ext cx="10515600" cy="5191932"/>
          </a:xfrm>
        </p:spPr>
        <p:txBody>
          <a:bodyPr>
            <a:normAutofit fontScale="92500" lnSpcReduction="20000"/>
          </a:bodyPr>
          <a:lstStyle/>
          <a:p>
            <a:r>
              <a:rPr lang="en-IN" b="1" dirty="0"/>
              <a:t>How Decision Trees Work (Step-by-Step)</a:t>
            </a:r>
          </a:p>
          <a:p>
            <a:r>
              <a:rPr lang="en-IN" b="1" dirty="0"/>
              <a:t>Select the Best Feature to Split</a:t>
            </a:r>
            <a:endParaRPr lang="en-IN" dirty="0"/>
          </a:p>
          <a:p>
            <a:pPr lvl="1"/>
            <a:r>
              <a:rPr lang="en-IN" dirty="0"/>
              <a:t>The algorithm chooses the feature that best divides the data into pure classes.</a:t>
            </a:r>
          </a:p>
          <a:p>
            <a:pPr lvl="1"/>
            <a:r>
              <a:rPr lang="en-IN" dirty="0"/>
              <a:t>For this, it uses metrics like:</a:t>
            </a:r>
          </a:p>
          <a:p>
            <a:pPr lvl="2"/>
            <a:r>
              <a:rPr lang="en-IN" b="1" dirty="0"/>
              <a:t>Information Gain</a:t>
            </a:r>
            <a:r>
              <a:rPr lang="en-IN" dirty="0"/>
              <a:t> (based on </a:t>
            </a:r>
            <a:r>
              <a:rPr lang="en-IN" i="1" dirty="0"/>
              <a:t>Entropy</a:t>
            </a:r>
            <a:r>
              <a:rPr lang="en-IN" dirty="0"/>
              <a:t>)</a:t>
            </a:r>
          </a:p>
          <a:p>
            <a:pPr lvl="2"/>
            <a:r>
              <a:rPr lang="en-IN" b="1" dirty="0"/>
              <a:t>Gini Index</a:t>
            </a:r>
            <a:endParaRPr lang="en-IN" dirty="0"/>
          </a:p>
          <a:p>
            <a:r>
              <a:rPr lang="en-IN" b="1" dirty="0"/>
              <a:t>Split the Dataset</a:t>
            </a:r>
            <a:endParaRPr lang="en-IN" dirty="0"/>
          </a:p>
          <a:p>
            <a:pPr lvl="1"/>
            <a:r>
              <a:rPr lang="en-IN" dirty="0"/>
              <a:t>Divide the dataset based on the selected feature.</a:t>
            </a:r>
          </a:p>
          <a:p>
            <a:r>
              <a:rPr lang="en-IN" b="1" dirty="0"/>
              <a:t>Repeat Recursively</a:t>
            </a:r>
            <a:endParaRPr lang="en-IN" dirty="0"/>
          </a:p>
          <a:p>
            <a:pPr lvl="1"/>
            <a:r>
              <a:rPr lang="en-IN" dirty="0"/>
              <a:t>Keep splitting each subset until:</a:t>
            </a:r>
          </a:p>
          <a:p>
            <a:pPr lvl="2"/>
            <a:r>
              <a:rPr lang="en-IN" dirty="0"/>
              <a:t>All samples in a node belong to the same class, or</a:t>
            </a:r>
          </a:p>
          <a:p>
            <a:pPr lvl="2"/>
            <a:r>
              <a:rPr lang="en-IN" dirty="0"/>
              <a:t>The maximum depth is reached.</a:t>
            </a:r>
          </a:p>
          <a:p>
            <a:r>
              <a:rPr lang="en-IN" b="1" dirty="0"/>
              <a:t>Assign Labels to Leaf Nodes</a:t>
            </a:r>
            <a:endParaRPr lang="en-IN" dirty="0"/>
          </a:p>
          <a:p>
            <a:pPr lvl="1"/>
            <a:r>
              <a:rPr lang="en-IN" dirty="0"/>
              <a:t>When no more splits can be made, assign the most common class (for classification) or average value (for regression).</a:t>
            </a:r>
          </a:p>
          <a:p>
            <a:endParaRPr lang="en-US" dirty="0"/>
          </a:p>
        </p:txBody>
      </p:sp>
    </p:spTree>
    <p:extLst>
      <p:ext uri="{BB962C8B-B14F-4D97-AF65-F5344CB8AC3E}">
        <p14:creationId xmlns:p14="http://schemas.microsoft.com/office/powerpoint/2010/main" val="2952820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58C8DF7B-E4E1-A549-D389-8E936A52F0E3}"/>
                  </a:ext>
                </a:extLst>
              </p:cNvPr>
              <p:cNvGraphicFramePr>
                <a:graphicFrameLocks noGrp="1"/>
              </p:cNvGraphicFramePr>
              <p:nvPr>
                <p:ph idx="1"/>
                <p:extLst>
                  <p:ext uri="{D42A27DB-BD31-4B8C-83A1-F6EECF244321}">
                    <p14:modId xmlns:p14="http://schemas.microsoft.com/office/powerpoint/2010/main" val="1602630873"/>
                  </p:ext>
                </p:extLst>
              </p:nvPr>
            </p:nvGraphicFramePr>
            <p:xfrm>
              <a:off x="838200" y="1388752"/>
              <a:ext cx="10515600" cy="1463040"/>
            </p:xfrm>
            <a:graphic>
              <a:graphicData uri="http://schemas.openxmlformats.org/drawingml/2006/table">
                <a:tbl>
                  <a:tblPr/>
                  <a:tblGrid>
                    <a:gridCol w="5257800">
                      <a:extLst>
                        <a:ext uri="{9D8B030D-6E8A-4147-A177-3AD203B41FA5}">
                          <a16:colId xmlns:a16="http://schemas.microsoft.com/office/drawing/2014/main" val="676650535"/>
                        </a:ext>
                      </a:extLst>
                    </a:gridCol>
                    <a:gridCol w="5257800">
                      <a:extLst>
                        <a:ext uri="{9D8B030D-6E8A-4147-A177-3AD203B41FA5}">
                          <a16:colId xmlns:a16="http://schemas.microsoft.com/office/drawing/2014/main" val="3039557096"/>
                        </a:ext>
                      </a:extLst>
                    </a:gridCol>
                  </a:tblGrid>
                  <a:tr h="0">
                    <a:tc>
                      <a:txBody>
                        <a:bodyPr/>
                        <a:lstStyle/>
                        <a:p>
                          <a:pPr>
                            <a:buNone/>
                          </a:pPr>
                          <a:r>
                            <a:rPr lang="en-IN" dirty="0"/>
                            <a:t>Result</a:t>
                          </a:r>
                        </a:p>
                      </a:txBody>
                      <a:tcPr anchor="ctr">
                        <a:lnL>
                          <a:noFill/>
                        </a:lnL>
                        <a:lnR>
                          <a:noFill/>
                        </a:lnR>
                        <a:lnT>
                          <a:noFill/>
                        </a:lnT>
                        <a:lnB>
                          <a:noFill/>
                        </a:lnB>
                        <a:noFill/>
                      </a:tcPr>
                    </a:tc>
                    <a:tc>
                      <a:txBody>
                        <a:bodyPr/>
                        <a:lstStyle/>
                        <a:p>
                          <a:pPr>
                            <a:buNone/>
                          </a:pPr>
                          <a:r>
                            <a:rPr lang="en-IN"/>
                            <a:t>Meaning</a:t>
                          </a:r>
                        </a:p>
                      </a:txBody>
                      <a:tcPr anchor="ctr">
                        <a:lnL>
                          <a:noFill/>
                        </a:lnL>
                        <a:lnR>
                          <a:noFill/>
                        </a:lnR>
                        <a:lnT>
                          <a:noFill/>
                        </a:lnT>
                        <a:lnB>
                          <a:noFill/>
                        </a:lnB>
                        <a:noFill/>
                      </a:tcPr>
                    </a:tc>
                    <a:extLst>
                      <a:ext uri="{0D108BD9-81ED-4DB2-BD59-A6C34878D82A}">
                        <a16:rowId xmlns:a16="http://schemas.microsoft.com/office/drawing/2014/main" val="3013713901"/>
                      </a:ext>
                    </a:extLst>
                  </a:tr>
                  <a:tr h="0">
                    <a:tc>
                      <a:txBody>
                        <a:bodyPr/>
                        <a:lstStyle/>
                        <a:p>
                          <a:pP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𝑏</m:t>
                                </m:r>
                                <m:r>
                                  <a:rPr lang="en-US" i="0">
                                    <a:latin typeface="Cambria Math" panose="02040503050406030204" pitchFamily="18" charset="0"/>
                                  </a:rPr>
                                  <m:t>&gt;0</m:t>
                                </m:r>
                              </m:oMath>
                            </m:oMathPara>
                          </a14:m>
                          <a:endParaRPr lang="en-US" dirty="0"/>
                        </a:p>
                      </a:txBody>
                      <a:tcPr anchor="ctr">
                        <a:lnL>
                          <a:noFill/>
                        </a:lnL>
                        <a:lnR>
                          <a:noFill/>
                        </a:lnR>
                        <a:lnT>
                          <a:noFill/>
                        </a:lnT>
                        <a:lnB>
                          <a:noFill/>
                        </a:lnB>
                        <a:noFill/>
                      </a:tcPr>
                    </a:tc>
                    <a:tc>
                      <a:txBody>
                        <a:bodyPr/>
                        <a:lstStyle/>
                        <a:p>
                          <a:pPr>
                            <a:buNone/>
                          </a:pPr>
                          <a:r>
                            <a:rPr lang="en-IN"/>
                            <a:t>Class +1</a:t>
                          </a:r>
                        </a:p>
                      </a:txBody>
                      <a:tcPr anchor="ctr">
                        <a:lnL>
                          <a:noFill/>
                        </a:lnL>
                        <a:lnR>
                          <a:noFill/>
                        </a:lnR>
                        <a:lnT>
                          <a:noFill/>
                        </a:lnT>
                        <a:lnB>
                          <a:noFill/>
                        </a:lnB>
                        <a:noFill/>
                      </a:tcPr>
                    </a:tc>
                    <a:extLst>
                      <a:ext uri="{0D108BD9-81ED-4DB2-BD59-A6C34878D82A}">
                        <a16:rowId xmlns:a16="http://schemas.microsoft.com/office/drawing/2014/main" val="3306651167"/>
                      </a:ext>
                    </a:extLst>
                  </a:tr>
                  <a:tr h="0">
                    <a:tc>
                      <a:txBody>
                        <a:bodyPr/>
                        <a:lstStyle/>
                        <a:p>
                          <a:pP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𝑏</m:t>
                                </m:r>
                                <m:r>
                                  <a:rPr lang="en-US" i="0">
                                    <a:latin typeface="Cambria Math" panose="02040503050406030204" pitchFamily="18" charset="0"/>
                                  </a:rPr>
                                  <m:t>&lt;0</m:t>
                                </m:r>
                              </m:oMath>
                            </m:oMathPara>
                          </a14:m>
                          <a:endParaRPr lang="en-US" dirty="0"/>
                        </a:p>
                      </a:txBody>
                      <a:tcPr anchor="ctr">
                        <a:lnL>
                          <a:noFill/>
                        </a:lnL>
                        <a:lnR>
                          <a:noFill/>
                        </a:lnR>
                        <a:lnT>
                          <a:noFill/>
                        </a:lnT>
                        <a:lnB>
                          <a:noFill/>
                        </a:lnB>
                        <a:noFill/>
                      </a:tcPr>
                    </a:tc>
                    <a:tc>
                      <a:txBody>
                        <a:bodyPr/>
                        <a:lstStyle/>
                        <a:p>
                          <a:pPr>
                            <a:buNone/>
                          </a:pPr>
                          <a:r>
                            <a:rPr lang="en-IN"/>
                            <a:t>Class -1</a:t>
                          </a:r>
                        </a:p>
                      </a:txBody>
                      <a:tcPr anchor="ctr">
                        <a:lnL>
                          <a:noFill/>
                        </a:lnL>
                        <a:lnR>
                          <a:noFill/>
                        </a:lnR>
                        <a:lnT>
                          <a:noFill/>
                        </a:lnT>
                        <a:lnB>
                          <a:noFill/>
                        </a:lnB>
                        <a:noFill/>
                      </a:tcPr>
                    </a:tc>
                    <a:extLst>
                      <a:ext uri="{0D108BD9-81ED-4DB2-BD59-A6C34878D82A}">
                        <a16:rowId xmlns:a16="http://schemas.microsoft.com/office/drawing/2014/main" val="2297616915"/>
                      </a:ext>
                    </a:extLst>
                  </a:tr>
                  <a:tr h="0">
                    <a:tc>
                      <a:txBody>
                        <a:bodyPr/>
                        <a:lstStyle/>
                        <a:p>
                          <a:pP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𝑏</m:t>
                                </m:r>
                                <m:r>
                                  <a:rPr lang="en-US" i="0">
                                    <a:latin typeface="Cambria Math" panose="02040503050406030204" pitchFamily="18" charset="0"/>
                                  </a:rPr>
                                  <m:t>=0</m:t>
                                </m:r>
                              </m:oMath>
                            </m:oMathPara>
                          </a14:m>
                          <a:endParaRPr lang="en-US"/>
                        </a:p>
                      </a:txBody>
                      <a:tcPr anchor="ctr">
                        <a:lnL>
                          <a:noFill/>
                        </a:lnL>
                        <a:lnR>
                          <a:noFill/>
                        </a:lnR>
                        <a:lnT>
                          <a:noFill/>
                        </a:lnT>
                        <a:lnB>
                          <a:noFill/>
                        </a:lnB>
                        <a:noFill/>
                      </a:tcPr>
                    </a:tc>
                    <a:tc>
                      <a:txBody>
                        <a:bodyPr/>
                        <a:lstStyle/>
                        <a:p>
                          <a:pPr>
                            <a:buNone/>
                          </a:pPr>
                          <a:r>
                            <a:rPr lang="en-IN" dirty="0"/>
                            <a:t>On the boundary (hyperplane)</a:t>
                          </a:r>
                        </a:p>
                      </a:txBody>
                      <a:tcPr anchor="ctr">
                        <a:lnL>
                          <a:noFill/>
                        </a:lnL>
                        <a:lnR>
                          <a:noFill/>
                        </a:lnR>
                        <a:lnT>
                          <a:noFill/>
                        </a:lnT>
                        <a:lnB>
                          <a:noFill/>
                        </a:lnB>
                        <a:noFill/>
                      </a:tcPr>
                    </a:tc>
                    <a:extLst>
                      <a:ext uri="{0D108BD9-81ED-4DB2-BD59-A6C34878D82A}">
                        <a16:rowId xmlns:a16="http://schemas.microsoft.com/office/drawing/2014/main" val="1245879202"/>
                      </a:ext>
                    </a:extLst>
                  </a:tr>
                </a:tbl>
              </a:graphicData>
            </a:graphic>
          </p:graphicFrame>
        </mc:Choice>
        <mc:Fallback xmlns="">
          <p:graphicFrame>
            <p:nvGraphicFramePr>
              <p:cNvPr id="8" name="Content Placeholder 7">
                <a:extLst>
                  <a:ext uri="{FF2B5EF4-FFF2-40B4-BE49-F238E27FC236}">
                    <a16:creationId xmlns:a16="http://schemas.microsoft.com/office/drawing/2014/main" id="{58C8DF7B-E4E1-A549-D389-8E936A52F0E3}"/>
                  </a:ext>
                </a:extLst>
              </p:cNvPr>
              <p:cNvGraphicFramePr>
                <a:graphicFrameLocks noGrp="1"/>
              </p:cNvGraphicFramePr>
              <p:nvPr>
                <p:ph idx="1"/>
                <p:extLst>
                  <p:ext uri="{D42A27DB-BD31-4B8C-83A1-F6EECF244321}">
                    <p14:modId xmlns:p14="http://schemas.microsoft.com/office/powerpoint/2010/main" val="1602630873"/>
                  </p:ext>
                </p:extLst>
              </p:nvPr>
            </p:nvGraphicFramePr>
            <p:xfrm>
              <a:off x="838200" y="1388752"/>
              <a:ext cx="10515600" cy="1463040"/>
            </p:xfrm>
            <a:graphic>
              <a:graphicData uri="http://schemas.openxmlformats.org/drawingml/2006/table">
                <a:tbl>
                  <a:tblPr/>
                  <a:tblGrid>
                    <a:gridCol w="5257800">
                      <a:extLst>
                        <a:ext uri="{9D8B030D-6E8A-4147-A177-3AD203B41FA5}">
                          <a16:colId xmlns:a16="http://schemas.microsoft.com/office/drawing/2014/main" val="676650535"/>
                        </a:ext>
                      </a:extLst>
                    </a:gridCol>
                    <a:gridCol w="5257800">
                      <a:extLst>
                        <a:ext uri="{9D8B030D-6E8A-4147-A177-3AD203B41FA5}">
                          <a16:colId xmlns:a16="http://schemas.microsoft.com/office/drawing/2014/main" val="3039557096"/>
                        </a:ext>
                      </a:extLst>
                    </a:gridCol>
                  </a:tblGrid>
                  <a:tr h="365760">
                    <a:tc>
                      <a:txBody>
                        <a:bodyPr/>
                        <a:lstStyle/>
                        <a:p>
                          <a:pPr>
                            <a:buNone/>
                          </a:pPr>
                          <a:r>
                            <a:rPr lang="en-IN" dirty="0"/>
                            <a:t>Result</a:t>
                          </a:r>
                        </a:p>
                      </a:txBody>
                      <a:tcPr anchor="ctr">
                        <a:lnL>
                          <a:noFill/>
                        </a:lnL>
                        <a:lnR>
                          <a:noFill/>
                        </a:lnR>
                        <a:lnT>
                          <a:noFill/>
                        </a:lnT>
                        <a:lnB>
                          <a:noFill/>
                        </a:lnB>
                        <a:noFill/>
                      </a:tcPr>
                    </a:tc>
                    <a:tc>
                      <a:txBody>
                        <a:bodyPr/>
                        <a:lstStyle/>
                        <a:p>
                          <a:pPr>
                            <a:buNone/>
                          </a:pPr>
                          <a:r>
                            <a:rPr lang="en-IN"/>
                            <a:t>Meaning</a:t>
                          </a:r>
                        </a:p>
                      </a:txBody>
                      <a:tcPr anchor="ctr">
                        <a:lnL>
                          <a:noFill/>
                        </a:lnL>
                        <a:lnR>
                          <a:noFill/>
                        </a:lnR>
                        <a:lnT>
                          <a:noFill/>
                        </a:lnT>
                        <a:lnB>
                          <a:noFill/>
                        </a:lnB>
                        <a:noFill/>
                      </a:tcPr>
                    </a:tc>
                    <a:extLst>
                      <a:ext uri="{0D108BD9-81ED-4DB2-BD59-A6C34878D82A}">
                        <a16:rowId xmlns:a16="http://schemas.microsoft.com/office/drawing/2014/main" val="3013713901"/>
                      </a:ext>
                    </a:extLst>
                  </a:tr>
                  <a:tr h="365760">
                    <a:tc>
                      <a:txBody>
                        <a:bodyPr/>
                        <a:lstStyle/>
                        <a:p>
                          <a:endParaRPr lang="en-US"/>
                        </a:p>
                      </a:txBody>
                      <a:tcPr anchor="ctr">
                        <a:lnL>
                          <a:noFill/>
                        </a:lnL>
                        <a:lnR>
                          <a:noFill/>
                        </a:lnR>
                        <a:lnT>
                          <a:noFill/>
                        </a:lnT>
                        <a:lnB>
                          <a:noFill/>
                        </a:lnB>
                        <a:blipFill>
                          <a:blip r:embed="rId2"/>
                          <a:stretch>
                            <a:fillRect l="-242" t="-106897" r="-100242" b="-227586"/>
                          </a:stretch>
                        </a:blipFill>
                      </a:tcPr>
                    </a:tc>
                    <a:tc>
                      <a:txBody>
                        <a:bodyPr/>
                        <a:lstStyle/>
                        <a:p>
                          <a:pPr>
                            <a:buNone/>
                          </a:pPr>
                          <a:r>
                            <a:rPr lang="en-IN"/>
                            <a:t>Class +1</a:t>
                          </a:r>
                        </a:p>
                      </a:txBody>
                      <a:tcPr anchor="ctr">
                        <a:lnL>
                          <a:noFill/>
                        </a:lnL>
                        <a:lnR>
                          <a:noFill/>
                        </a:lnR>
                        <a:lnT>
                          <a:noFill/>
                        </a:lnT>
                        <a:lnB>
                          <a:noFill/>
                        </a:lnB>
                        <a:noFill/>
                      </a:tcPr>
                    </a:tc>
                    <a:extLst>
                      <a:ext uri="{0D108BD9-81ED-4DB2-BD59-A6C34878D82A}">
                        <a16:rowId xmlns:a16="http://schemas.microsoft.com/office/drawing/2014/main" val="3306651167"/>
                      </a:ext>
                    </a:extLst>
                  </a:tr>
                  <a:tr h="365760">
                    <a:tc>
                      <a:txBody>
                        <a:bodyPr/>
                        <a:lstStyle/>
                        <a:p>
                          <a:endParaRPr lang="en-US"/>
                        </a:p>
                      </a:txBody>
                      <a:tcPr anchor="ctr">
                        <a:lnL>
                          <a:noFill/>
                        </a:lnL>
                        <a:lnR>
                          <a:noFill/>
                        </a:lnR>
                        <a:lnT>
                          <a:noFill/>
                        </a:lnT>
                        <a:lnB>
                          <a:noFill/>
                        </a:lnB>
                        <a:blipFill>
                          <a:blip r:embed="rId2"/>
                          <a:stretch>
                            <a:fillRect l="-242" t="-206897" r="-100242" b="-127586"/>
                          </a:stretch>
                        </a:blipFill>
                      </a:tcPr>
                    </a:tc>
                    <a:tc>
                      <a:txBody>
                        <a:bodyPr/>
                        <a:lstStyle/>
                        <a:p>
                          <a:pPr>
                            <a:buNone/>
                          </a:pPr>
                          <a:r>
                            <a:rPr lang="en-IN"/>
                            <a:t>Class -1</a:t>
                          </a:r>
                        </a:p>
                      </a:txBody>
                      <a:tcPr anchor="ctr">
                        <a:lnL>
                          <a:noFill/>
                        </a:lnL>
                        <a:lnR>
                          <a:noFill/>
                        </a:lnR>
                        <a:lnT>
                          <a:noFill/>
                        </a:lnT>
                        <a:lnB>
                          <a:noFill/>
                        </a:lnB>
                        <a:noFill/>
                      </a:tcPr>
                    </a:tc>
                    <a:extLst>
                      <a:ext uri="{0D108BD9-81ED-4DB2-BD59-A6C34878D82A}">
                        <a16:rowId xmlns:a16="http://schemas.microsoft.com/office/drawing/2014/main" val="2297616915"/>
                      </a:ext>
                    </a:extLst>
                  </a:tr>
                  <a:tr h="365760">
                    <a:tc>
                      <a:txBody>
                        <a:bodyPr/>
                        <a:lstStyle/>
                        <a:p>
                          <a:endParaRPr lang="en-US"/>
                        </a:p>
                      </a:txBody>
                      <a:tcPr anchor="ctr">
                        <a:lnL>
                          <a:noFill/>
                        </a:lnL>
                        <a:lnR>
                          <a:noFill/>
                        </a:lnR>
                        <a:lnT>
                          <a:noFill/>
                        </a:lnT>
                        <a:lnB>
                          <a:noFill/>
                        </a:lnB>
                        <a:blipFill>
                          <a:blip r:embed="rId2"/>
                          <a:stretch>
                            <a:fillRect l="-242" t="-306897" r="-100242" b="-27586"/>
                          </a:stretch>
                        </a:blipFill>
                      </a:tcPr>
                    </a:tc>
                    <a:tc>
                      <a:txBody>
                        <a:bodyPr/>
                        <a:lstStyle/>
                        <a:p>
                          <a:pPr>
                            <a:buNone/>
                          </a:pPr>
                          <a:r>
                            <a:rPr lang="en-IN" dirty="0"/>
                            <a:t>On the boundary (hyperplane)</a:t>
                          </a:r>
                        </a:p>
                      </a:txBody>
                      <a:tcPr anchor="ctr">
                        <a:lnL>
                          <a:noFill/>
                        </a:lnL>
                        <a:lnR>
                          <a:noFill/>
                        </a:lnR>
                        <a:lnT>
                          <a:noFill/>
                        </a:lnT>
                        <a:lnB>
                          <a:noFill/>
                        </a:lnB>
                        <a:noFill/>
                      </a:tcPr>
                    </a:tc>
                    <a:extLst>
                      <a:ext uri="{0D108BD9-81ED-4DB2-BD59-A6C34878D82A}">
                        <a16:rowId xmlns:a16="http://schemas.microsoft.com/office/drawing/2014/main" val="1245879202"/>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2F0C34C-B17E-09A1-2432-48E39114CAE8}"/>
                  </a:ext>
                </a:extLst>
              </p:cNvPr>
              <p:cNvSpPr txBox="1"/>
              <p:nvPr/>
            </p:nvSpPr>
            <p:spPr>
              <a:xfrm>
                <a:off x="838200" y="407399"/>
                <a:ext cx="6098582" cy="369332"/>
              </a:xfrm>
              <a:prstGeom prst="rect">
                <a:avLst/>
              </a:prstGeom>
              <a:noFill/>
            </p:spPr>
            <p:txBody>
              <a:bodyPr wrap="square">
                <a:spAutoFit/>
              </a:bodyPr>
              <a:lstStyle/>
              <a:p>
                <a:r>
                  <a:rPr lang="en-IN" b="0" i="0" u="none" strike="noStrike" dirty="0">
                    <a:solidFill>
                      <a:srgbClr val="000000"/>
                    </a:solidFill>
                    <a:effectLst/>
                    <a:latin typeface="-webkit-standard"/>
                  </a:rPr>
                  <a:t>SVM uses the sign of </a:t>
                </a:r>
                <a14:m>
                  <m:oMath xmlns:m="http://schemas.openxmlformats.org/officeDocument/2006/math">
                    <m:d>
                      <m:dPr>
                        <m:ctrlPr>
                          <a:rPr lang="ar-AE" i="1">
                            <a:latin typeface="Cambria Math" panose="02040503050406030204" pitchFamily="18" charset="0"/>
                          </a:rPr>
                        </m:ctrlPr>
                      </m:dPr>
                      <m:e>
                        <m:r>
                          <a:rPr lang="ar-AE" i="1">
                            <a:latin typeface="Cambria Math" panose="02040503050406030204" pitchFamily="18" charset="0"/>
                          </a:rPr>
                          <m:t>𝑤</m:t>
                        </m:r>
                        <m:r>
                          <a:rPr lang="ar-AE" i="0">
                            <a:latin typeface="Cambria Math" panose="02040503050406030204" pitchFamily="18" charset="0"/>
                          </a:rPr>
                          <m:t>⋅</m:t>
                        </m:r>
                        <m:r>
                          <a:rPr lang="ar-AE" i="1">
                            <a:latin typeface="Cambria Math" panose="02040503050406030204" pitchFamily="18" charset="0"/>
                          </a:rPr>
                          <m:t>𝑥</m:t>
                        </m:r>
                        <m:r>
                          <a:rPr lang="ar-AE" i="0">
                            <a:latin typeface="Cambria Math" panose="02040503050406030204" pitchFamily="18" charset="0"/>
                          </a:rPr>
                          <m:t>+</m:t>
                        </m:r>
                        <m:r>
                          <a:rPr lang="ar-AE" i="1">
                            <a:latin typeface="Cambria Math" panose="02040503050406030204" pitchFamily="18" charset="0"/>
                          </a:rPr>
                          <m:t>𝑏</m:t>
                        </m:r>
                      </m:e>
                    </m:d>
                  </m:oMath>
                </a14:m>
                <a:r>
                  <a:rPr lang="ar-AE" b="0" i="0" u="none" strike="noStrike" dirty="0">
                    <a:solidFill>
                      <a:srgbClr val="000000"/>
                    </a:solidFill>
                    <a:effectLst/>
                    <a:latin typeface="-webkit-standard"/>
                  </a:rPr>
                  <a:t> </a:t>
                </a:r>
                <a:r>
                  <a:rPr lang="en-IN" b="0" i="0" u="none" strike="noStrike" dirty="0">
                    <a:solidFill>
                      <a:srgbClr val="000000"/>
                    </a:solidFill>
                    <a:effectLst/>
                    <a:latin typeface="-webkit-standard"/>
                  </a:rPr>
                  <a:t>to classify:</a:t>
                </a:r>
                <a:endParaRPr lang="en-US" dirty="0"/>
              </a:p>
            </p:txBody>
          </p:sp>
        </mc:Choice>
        <mc:Fallback xmlns="">
          <p:sp>
            <p:nvSpPr>
              <p:cNvPr id="11" name="TextBox 10">
                <a:extLst>
                  <a:ext uri="{FF2B5EF4-FFF2-40B4-BE49-F238E27FC236}">
                    <a16:creationId xmlns:a16="http://schemas.microsoft.com/office/drawing/2014/main" id="{42F0C34C-B17E-09A1-2432-48E39114CAE8}"/>
                  </a:ext>
                </a:extLst>
              </p:cNvPr>
              <p:cNvSpPr txBox="1">
                <a:spLocks noRot="1" noChangeAspect="1" noMove="1" noResize="1" noEditPoints="1" noAdjustHandles="1" noChangeArrowheads="1" noChangeShapeType="1" noTextEdit="1"/>
              </p:cNvSpPr>
              <p:nvPr/>
            </p:nvSpPr>
            <p:spPr>
              <a:xfrm>
                <a:off x="838200" y="407399"/>
                <a:ext cx="6098582" cy="369332"/>
              </a:xfrm>
              <a:prstGeom prst="rect">
                <a:avLst/>
              </a:prstGeom>
              <a:blipFill>
                <a:blip r:embed="rId3"/>
                <a:stretch>
                  <a:fillRect l="-1040" t="-13793" b="-31034"/>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EBB290F-8447-5CAF-A08E-A87EB5DEBE91}"/>
              </a:ext>
            </a:extLst>
          </p:cNvPr>
          <p:cNvPicPr>
            <a:picLocks noChangeAspect="1"/>
          </p:cNvPicPr>
          <p:nvPr/>
        </p:nvPicPr>
        <p:blipFill>
          <a:blip r:embed="rId4"/>
          <a:stretch>
            <a:fillRect/>
          </a:stretch>
        </p:blipFill>
        <p:spPr>
          <a:xfrm>
            <a:off x="3545668" y="853963"/>
            <a:ext cx="3860800" cy="584200"/>
          </a:xfrm>
          <a:prstGeom prst="rect">
            <a:avLst/>
          </a:prstGeom>
        </p:spPr>
      </p:pic>
      <p:pic>
        <p:nvPicPr>
          <p:cNvPr id="17" name="Picture 16">
            <a:extLst>
              <a:ext uri="{FF2B5EF4-FFF2-40B4-BE49-F238E27FC236}">
                <a16:creationId xmlns:a16="http://schemas.microsoft.com/office/drawing/2014/main" id="{33BDAA71-01D0-A304-21DE-41AC79FBF5DF}"/>
              </a:ext>
            </a:extLst>
          </p:cNvPr>
          <p:cNvPicPr>
            <a:picLocks noChangeAspect="1"/>
          </p:cNvPicPr>
          <p:nvPr/>
        </p:nvPicPr>
        <p:blipFill>
          <a:blip r:embed="rId5"/>
          <a:stretch>
            <a:fillRect/>
          </a:stretch>
        </p:blipFill>
        <p:spPr>
          <a:xfrm>
            <a:off x="2433233" y="3074188"/>
            <a:ext cx="6328475" cy="2929849"/>
          </a:xfrm>
          <a:prstGeom prst="rect">
            <a:avLst/>
          </a:prstGeom>
        </p:spPr>
      </p:pic>
    </p:spTree>
    <p:extLst>
      <p:ext uri="{BB962C8B-B14F-4D97-AF65-F5344CB8AC3E}">
        <p14:creationId xmlns:p14="http://schemas.microsoft.com/office/powerpoint/2010/main" val="1326706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1B76-0D44-81B3-6379-C728BEE9D55E}"/>
              </a:ext>
            </a:extLst>
          </p:cNvPr>
          <p:cNvSpPr>
            <a:spLocks noGrp="1"/>
          </p:cNvSpPr>
          <p:nvPr>
            <p:ph type="title"/>
          </p:nvPr>
        </p:nvSpPr>
        <p:spPr/>
        <p:txBody>
          <a:bodyPr/>
          <a:lstStyle/>
          <a:p>
            <a:r>
              <a:rPr lang="en-IN" b="1" dirty="0"/>
              <a:t>When Data Isn’t Linearly Separable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FA7397-2A2D-DC3B-949D-3BE0CBF8AED9}"/>
                  </a:ext>
                </a:extLst>
              </p:cNvPr>
              <p:cNvSpPr>
                <a:spLocks noGrp="1"/>
              </p:cNvSpPr>
              <p:nvPr>
                <p:ph idx="1"/>
              </p:nvPr>
            </p:nvSpPr>
            <p:spPr>
              <a:xfrm>
                <a:off x="838200" y="1379350"/>
                <a:ext cx="10515600" cy="5478650"/>
              </a:xfrm>
            </p:spPr>
            <p:txBody>
              <a:bodyPr>
                <a:normAutofit/>
              </a:bodyPr>
              <a:lstStyle/>
              <a:p>
                <a:r>
                  <a:rPr lang="en-IN" sz="2000" dirty="0"/>
                  <a:t>Sometimes data can’t be separated by a straight line — like this:</a:t>
                </a:r>
              </a:p>
              <a:p>
                <a:r>
                  <a:rPr lang="en-IN" sz="2000" dirty="0"/>
                  <a:t>In real life, some points </a:t>
                </a:r>
                <a:r>
                  <a:rPr lang="en-IN" sz="2000" b="1" dirty="0"/>
                  <a:t>overlap</a:t>
                </a:r>
                <a:r>
                  <a:rPr lang="en-IN" sz="2000" dirty="0"/>
                  <a:t> or are </a:t>
                </a:r>
                <a:r>
                  <a:rPr lang="en-IN" sz="2000" b="1" dirty="0"/>
                  <a:t>misclassified</a:t>
                </a:r>
                <a:r>
                  <a:rPr lang="en-IN" sz="2000" dirty="0"/>
                  <a:t>.</a:t>
                </a:r>
              </a:p>
              <a:p>
                <a:r>
                  <a:rPr lang="en-IN" sz="2000" dirty="0"/>
                  <a:t>Soft Margin SVM </a:t>
                </a:r>
                <a:r>
                  <a:rPr lang="en-IN" sz="2000" b="1" dirty="0"/>
                  <a:t>allows some violations</a:t>
                </a:r>
                <a:r>
                  <a:rPr lang="en-IN" sz="2000" dirty="0"/>
                  <a:t> of the margin rule. It introduces </a:t>
                </a:r>
                <a:r>
                  <a:rPr lang="en-IN" sz="2000" b="1" dirty="0"/>
                  <a:t>slack variables (</a:t>
                </a:r>
                <a:r>
                  <a:rPr lang="el-GR" sz="2000" b="1" dirty="0"/>
                  <a:t>ξ</a:t>
                </a:r>
                <a:r>
                  <a:rPr lang="en-IN" sz="2000" b="1" dirty="0"/>
                  <a:t>ᵢ)</a:t>
                </a:r>
                <a:r>
                  <a:rPr lang="en-IN" sz="2000" dirty="0"/>
                  <a:t> that measure how much each point violates the margin.</a:t>
                </a:r>
              </a:p>
              <a:p>
                <a:r>
                  <a:rPr lang="en-IN" sz="2000" dirty="0"/>
                  <a:t>For each data point </a:t>
                </a:r>
                <a14:m>
                  <m:oMath xmlns:m="http://schemas.openxmlformats.org/officeDocument/2006/math">
                    <m:d>
                      <m:dPr>
                        <m:sepChr m:val=","/>
                        <m:ctrlPr>
                          <a:rPr lang="ar-AE" sz="2000" i="1">
                            <a:latin typeface="Cambria Math" panose="02040503050406030204" pitchFamily="18" charset="0"/>
                          </a:rPr>
                        </m:ctrlPr>
                      </m:dPr>
                      <m:e>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ar-AE" sz="2000" i="1">
                                <a:latin typeface="Cambria Math" panose="02040503050406030204" pitchFamily="18" charset="0"/>
                              </a:rPr>
                              <m:t>𝑖</m:t>
                            </m:r>
                          </m:sub>
                        </m:sSub>
                      </m:e>
                      <m:e>
                        <m:sSub>
                          <m:sSubPr>
                            <m:ctrlPr>
                              <a:rPr lang="ar-AE" sz="2000" i="1">
                                <a:latin typeface="Cambria Math" panose="02040503050406030204" pitchFamily="18" charset="0"/>
                              </a:rPr>
                            </m:ctrlPr>
                          </m:sSubPr>
                          <m:e>
                            <m:r>
                              <a:rPr lang="ar-AE" sz="2000" i="1">
                                <a:latin typeface="Cambria Math" panose="02040503050406030204" pitchFamily="18" charset="0"/>
                              </a:rPr>
                              <m:t>𝑦</m:t>
                            </m:r>
                          </m:e>
                          <m:sub>
                            <m:r>
                              <a:rPr lang="ar-AE" sz="2000" i="1">
                                <a:latin typeface="Cambria Math" panose="02040503050406030204" pitchFamily="18" charset="0"/>
                              </a:rPr>
                              <m:t>𝑖</m:t>
                            </m:r>
                          </m:sub>
                        </m:sSub>
                      </m:e>
                    </m:d>
                  </m:oMath>
                </a14:m>
                <a:r>
                  <a:rPr lang="ar-AE" sz="2000" dirty="0"/>
                  <a:t>, </a:t>
                </a:r>
                <a:r>
                  <a:rPr lang="en-IN" sz="2000" dirty="0"/>
                  <a:t>the SVM constraint changes from:</a:t>
                </a:r>
              </a:p>
              <a:p>
                <a:pPr marL="0" indent="0">
                  <a:buNone/>
                </a:pPr>
                <a14:m>
                  <m:oMathPara xmlns:m="http://schemas.openxmlformats.org/officeDocument/2006/math">
                    <m:oMathParaPr>
                      <m:jc m:val="centerGroup"/>
                    </m:oMathParaPr>
                    <m:oMath xmlns:m="http://schemas.openxmlformats.org/officeDocument/2006/math">
                      <m:sSub>
                        <m:sSubPr>
                          <m:ctrlPr>
                            <a:rPr lang="ar-AE" sz="2000" i="1" smtClean="0">
                              <a:latin typeface="Cambria Math" panose="02040503050406030204" pitchFamily="18" charset="0"/>
                            </a:rPr>
                          </m:ctrlPr>
                        </m:sSubPr>
                        <m:e>
                          <m:r>
                            <a:rPr lang="ar-AE" sz="2000" i="1">
                              <a:latin typeface="Cambria Math" panose="02040503050406030204" pitchFamily="18" charset="0"/>
                            </a:rPr>
                            <m:t>𝑦</m:t>
                          </m:r>
                        </m:e>
                        <m:sub>
                          <m:r>
                            <a:rPr lang="ar-AE" sz="2000" i="1">
                              <a:latin typeface="Cambria Math" panose="02040503050406030204" pitchFamily="18" charset="0"/>
                            </a:rPr>
                            <m:t>𝑖</m:t>
                          </m:r>
                        </m:sub>
                      </m:sSub>
                      <m:d>
                        <m:dPr>
                          <m:ctrlPr>
                            <a:rPr lang="ar-AE" sz="2000" i="1">
                              <a:latin typeface="Cambria Math" panose="02040503050406030204" pitchFamily="18" charset="0"/>
                            </a:rPr>
                          </m:ctrlPr>
                        </m:dPr>
                        <m:e>
                          <m:r>
                            <a:rPr lang="ar-AE" sz="2000" i="1">
                              <a:latin typeface="Cambria Math" panose="02040503050406030204" pitchFamily="18" charset="0"/>
                            </a:rPr>
                            <m:t>𝑤</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ar-AE" sz="2000" i="1">
                                  <a:latin typeface="Cambria Math" panose="02040503050406030204" pitchFamily="18" charset="0"/>
                                </a:rPr>
                                <m:t>𝑖</m:t>
                              </m:r>
                            </m:sub>
                          </m:sSub>
                          <m:r>
                            <a:rPr lang="ar-AE" sz="2000">
                              <a:latin typeface="Cambria Math" panose="02040503050406030204" pitchFamily="18" charset="0"/>
                            </a:rPr>
                            <m:t>+</m:t>
                          </m:r>
                          <m:r>
                            <a:rPr lang="ar-AE" sz="2000" i="1">
                              <a:latin typeface="Cambria Math" panose="02040503050406030204" pitchFamily="18" charset="0"/>
                            </a:rPr>
                            <m:t>𝑏</m:t>
                          </m:r>
                        </m:e>
                      </m:d>
                      <m:r>
                        <a:rPr lang="ar-AE" sz="2000">
                          <a:latin typeface="Cambria Math" panose="02040503050406030204" pitchFamily="18" charset="0"/>
                        </a:rPr>
                        <m:t>≥1</m:t>
                      </m:r>
                    </m:oMath>
                  </m:oMathPara>
                </a14:m>
                <a:endParaRPr lang="ar-AE" sz="2000" dirty="0"/>
              </a:p>
              <a:p>
                <a:pPr marL="0" indent="0">
                  <a:buNone/>
                </a:pPr>
                <a:r>
                  <a:rPr lang="en-IN" sz="2000" dirty="0"/>
                  <a:t>becomes</a:t>
                </a:r>
              </a:p>
              <a:p>
                <a:pPr marL="0" indent="0">
                  <a:buNone/>
                </a:pPr>
                <a14:m>
                  <m:oMathPara xmlns:m="http://schemas.openxmlformats.org/officeDocument/2006/math">
                    <m:oMathParaPr>
                      <m:jc m:val="centerGroup"/>
                    </m:oMathParaPr>
                    <m:oMath xmlns:m="http://schemas.openxmlformats.org/officeDocument/2006/math">
                      <m:sSub>
                        <m:sSubPr>
                          <m:ctrlPr>
                            <a:rPr lang="ar-AE" sz="2000" i="1">
                              <a:latin typeface="Cambria Math" panose="02040503050406030204" pitchFamily="18" charset="0"/>
                            </a:rPr>
                          </m:ctrlPr>
                        </m:sSubPr>
                        <m:e>
                          <m:r>
                            <a:rPr lang="ar-AE" sz="2000" i="1">
                              <a:latin typeface="Cambria Math" panose="02040503050406030204" pitchFamily="18" charset="0"/>
                            </a:rPr>
                            <m:t>𝑦</m:t>
                          </m:r>
                        </m:e>
                        <m:sub>
                          <m:r>
                            <a:rPr lang="ar-AE" sz="2000" i="1">
                              <a:latin typeface="Cambria Math" panose="02040503050406030204" pitchFamily="18" charset="0"/>
                            </a:rPr>
                            <m:t>𝑖</m:t>
                          </m:r>
                        </m:sub>
                      </m:sSub>
                      <m:d>
                        <m:dPr>
                          <m:ctrlPr>
                            <a:rPr lang="ar-AE" sz="2000" i="1">
                              <a:latin typeface="Cambria Math" panose="02040503050406030204" pitchFamily="18" charset="0"/>
                            </a:rPr>
                          </m:ctrlPr>
                        </m:dPr>
                        <m:e>
                          <m:r>
                            <a:rPr lang="ar-AE" sz="2000" i="1">
                              <a:latin typeface="Cambria Math" panose="02040503050406030204" pitchFamily="18" charset="0"/>
                            </a:rPr>
                            <m:t>𝑤</m:t>
                          </m:r>
                          <m:r>
                            <a:rPr lang="ar-AE" sz="2000">
                              <a:latin typeface="Cambria Math" panose="02040503050406030204" pitchFamily="18" charset="0"/>
                            </a:rPr>
                            <m:t>⋅</m:t>
                          </m:r>
                          <m:sSub>
                            <m:sSubPr>
                              <m:ctrlPr>
                                <a:rPr lang="ar-AE" sz="2000" i="1">
                                  <a:latin typeface="Cambria Math" panose="02040503050406030204" pitchFamily="18" charset="0"/>
                                </a:rPr>
                              </m:ctrlPr>
                            </m:sSubPr>
                            <m:e>
                              <m:r>
                                <a:rPr lang="ar-AE" sz="2000" i="1">
                                  <a:latin typeface="Cambria Math" panose="02040503050406030204" pitchFamily="18" charset="0"/>
                                </a:rPr>
                                <m:t>𝑥</m:t>
                              </m:r>
                            </m:e>
                            <m:sub>
                              <m:r>
                                <a:rPr lang="ar-AE" sz="2000" i="1">
                                  <a:latin typeface="Cambria Math" panose="02040503050406030204" pitchFamily="18" charset="0"/>
                                </a:rPr>
                                <m:t>𝑖</m:t>
                              </m:r>
                            </m:sub>
                          </m:sSub>
                          <m:r>
                            <a:rPr lang="ar-AE" sz="2000">
                              <a:latin typeface="Cambria Math" panose="02040503050406030204" pitchFamily="18" charset="0"/>
                            </a:rPr>
                            <m:t>+</m:t>
                          </m:r>
                          <m:r>
                            <a:rPr lang="ar-AE" sz="2000" i="1">
                              <a:latin typeface="Cambria Math" panose="02040503050406030204" pitchFamily="18" charset="0"/>
                            </a:rPr>
                            <m:t>𝑏</m:t>
                          </m:r>
                        </m:e>
                      </m:d>
                      <m:r>
                        <a:rPr lang="ar-AE" sz="2000">
                          <a:latin typeface="Cambria Math" panose="02040503050406030204" pitchFamily="18" charset="0"/>
                        </a:rPr>
                        <m:t>≥1−</m:t>
                      </m:r>
                      <m:sSub>
                        <m:sSubPr>
                          <m:ctrlPr>
                            <a:rPr lang="ar-AE" sz="2000" i="1">
                              <a:latin typeface="Cambria Math" panose="02040503050406030204" pitchFamily="18" charset="0"/>
                            </a:rPr>
                          </m:ctrlPr>
                        </m:sSubPr>
                        <m:e>
                          <m:r>
                            <a:rPr lang="ar-AE" sz="2000" i="1">
                              <a:latin typeface="Cambria Math" panose="02040503050406030204" pitchFamily="18" charset="0"/>
                            </a:rPr>
                            <m:t>𝜉</m:t>
                          </m:r>
                        </m:e>
                        <m:sub>
                          <m:r>
                            <a:rPr lang="ar-AE" sz="2000" i="1">
                              <a:latin typeface="Cambria Math" panose="02040503050406030204" pitchFamily="18" charset="0"/>
                            </a:rPr>
                            <m:t>𝑖</m:t>
                          </m:r>
                        </m:sub>
                      </m:sSub>
                    </m:oMath>
                  </m:oMathPara>
                </a14:m>
                <a:endParaRPr lang="ar-AE" sz="2000" dirty="0"/>
              </a:p>
              <a:p>
                <a:pPr marL="0" indent="0">
                  <a:buNone/>
                </a:pPr>
                <a:r>
                  <a:rPr lang="en-IN" sz="2000" dirty="0"/>
                  <a:t>with </a:t>
                </a:r>
                <a14:m>
                  <m:oMath xmlns:m="http://schemas.openxmlformats.org/officeDocument/2006/math">
                    <m:sSub>
                      <m:sSubPr>
                        <m:ctrlPr>
                          <a:rPr lang="ar-AE" sz="2000" i="1">
                            <a:latin typeface="Cambria Math" panose="02040503050406030204" pitchFamily="18" charset="0"/>
                          </a:rPr>
                        </m:ctrlPr>
                      </m:sSubPr>
                      <m:e>
                        <m:r>
                          <a:rPr lang="ar-AE" sz="2000" i="1">
                            <a:latin typeface="Cambria Math" panose="02040503050406030204" pitchFamily="18" charset="0"/>
                          </a:rPr>
                          <m:t>𝜉</m:t>
                        </m:r>
                      </m:e>
                      <m:sub>
                        <m:r>
                          <a:rPr lang="ar-AE" sz="2000" i="1">
                            <a:latin typeface="Cambria Math" panose="02040503050406030204" pitchFamily="18" charset="0"/>
                          </a:rPr>
                          <m:t>𝑖</m:t>
                        </m:r>
                      </m:sub>
                    </m:sSub>
                    <m:r>
                      <a:rPr lang="ar-AE" sz="2000">
                        <a:latin typeface="Cambria Math" panose="02040503050406030204" pitchFamily="18" charset="0"/>
                      </a:rPr>
                      <m:t>≥0</m:t>
                    </m:r>
                  </m:oMath>
                </a14:m>
                <a:endParaRPr lang="en-US" sz="2000" dirty="0"/>
              </a:p>
              <a:p>
                <a:pPr marL="0" indent="0">
                  <a:buNone/>
                </a:pPr>
                <a:endParaRPr lang="ar-AE" sz="2000" dirty="0"/>
              </a:p>
              <a:p>
                <a:endParaRPr lang="en-IN"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DFA7397-2A2D-DC3B-949D-3BE0CBF8AED9}"/>
                  </a:ext>
                </a:extLst>
              </p:cNvPr>
              <p:cNvSpPr>
                <a:spLocks noGrp="1" noRot="1" noChangeAspect="1" noMove="1" noResize="1" noEditPoints="1" noAdjustHandles="1" noChangeArrowheads="1" noChangeShapeType="1" noTextEdit="1"/>
              </p:cNvSpPr>
              <p:nvPr>
                <p:ph idx="1"/>
              </p:nvPr>
            </p:nvSpPr>
            <p:spPr>
              <a:xfrm>
                <a:off x="838200" y="1379350"/>
                <a:ext cx="10515600" cy="5478650"/>
              </a:xfrm>
              <a:blipFill>
                <a:blip r:embed="rId2"/>
                <a:stretch>
                  <a:fillRect l="-724" t="-11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9CB2402-52B3-4ECE-E7A8-A60AABD6AEC2}"/>
              </a:ext>
            </a:extLst>
          </p:cNvPr>
          <p:cNvPicPr>
            <a:picLocks noChangeAspect="1"/>
          </p:cNvPicPr>
          <p:nvPr/>
        </p:nvPicPr>
        <p:blipFill>
          <a:blip r:embed="rId3"/>
          <a:stretch>
            <a:fillRect/>
          </a:stretch>
        </p:blipFill>
        <p:spPr>
          <a:xfrm>
            <a:off x="3064691" y="4332851"/>
            <a:ext cx="5479504" cy="2291597"/>
          </a:xfrm>
          <a:prstGeom prst="rect">
            <a:avLst/>
          </a:prstGeom>
        </p:spPr>
      </p:pic>
    </p:spTree>
    <p:extLst>
      <p:ext uri="{BB962C8B-B14F-4D97-AF65-F5344CB8AC3E}">
        <p14:creationId xmlns:p14="http://schemas.microsoft.com/office/powerpoint/2010/main" val="299168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0D29-3CAA-2E78-ED0B-FA436DE4CB42}"/>
              </a:ext>
            </a:extLst>
          </p:cNvPr>
          <p:cNvSpPr>
            <a:spLocks noGrp="1"/>
          </p:cNvSpPr>
          <p:nvPr>
            <p:ph type="title"/>
          </p:nvPr>
        </p:nvSpPr>
        <p:spPr>
          <a:xfrm>
            <a:off x="838200" y="500062"/>
            <a:ext cx="10515600" cy="1325563"/>
          </a:xfrm>
        </p:spPr>
        <p:txBody>
          <a:bodyPr/>
          <a:lstStyle/>
          <a:p>
            <a:r>
              <a:rPr lang="en-US" dirty="0"/>
              <a:t>Kernel Trick</a:t>
            </a:r>
          </a:p>
        </p:txBody>
      </p:sp>
      <p:sp>
        <p:nvSpPr>
          <p:cNvPr id="3" name="Content Placeholder 2">
            <a:extLst>
              <a:ext uri="{FF2B5EF4-FFF2-40B4-BE49-F238E27FC236}">
                <a16:creationId xmlns:a16="http://schemas.microsoft.com/office/drawing/2014/main" id="{83FC0397-87E3-3921-3AF6-F18C757A5D51}"/>
              </a:ext>
            </a:extLst>
          </p:cNvPr>
          <p:cNvSpPr>
            <a:spLocks noGrp="1"/>
          </p:cNvSpPr>
          <p:nvPr>
            <p:ph idx="1"/>
          </p:nvPr>
        </p:nvSpPr>
        <p:spPr>
          <a:xfrm>
            <a:off x="838200" y="1611824"/>
            <a:ext cx="10515600" cy="5005951"/>
          </a:xfrm>
        </p:spPr>
        <p:txBody>
          <a:bodyPr>
            <a:normAutofit fontScale="92500" lnSpcReduction="20000"/>
          </a:bodyPr>
          <a:lstStyle/>
          <a:p>
            <a:r>
              <a:rPr lang="en-IN" dirty="0"/>
              <a:t>In this case, SVM uses </a:t>
            </a:r>
            <a:r>
              <a:rPr lang="en-IN" b="1" dirty="0"/>
              <a:t>Kernel Trick</a:t>
            </a:r>
            <a:r>
              <a:rPr lang="en-IN" dirty="0"/>
              <a:t> — it transforms data into a </a:t>
            </a:r>
            <a:r>
              <a:rPr lang="en-IN" b="1" dirty="0"/>
              <a:t>higher-dimensional space</a:t>
            </a:r>
            <a:r>
              <a:rPr lang="en-IN" dirty="0"/>
              <a:t> where a separating hyperplane can be found. It handles non-linear classification problems. By applying a kernel function, SVM transforms the data points into a higher-dimensional space where they become linearly separable.</a:t>
            </a:r>
          </a:p>
          <a:p>
            <a:r>
              <a:rPr lang="en-IN" dirty="0"/>
              <a:t>Example:</a:t>
            </a:r>
          </a:p>
          <a:p>
            <a:r>
              <a:rPr lang="en-IN" b="1" dirty="0"/>
              <a:t>Linear Kernel </a:t>
            </a:r>
            <a:r>
              <a:rPr lang="en-IN" dirty="0"/>
              <a:t>→ When the data is perfectly linearly separable only then we can use </a:t>
            </a:r>
            <a:r>
              <a:rPr lang="en-IN" b="1" dirty="0"/>
              <a:t>Linear SVM</a:t>
            </a:r>
            <a:r>
              <a:rPr lang="en-IN" dirty="0"/>
              <a:t>. Perfectly linearly separable means that the data points can be classified into 2 classes by using a single straight line(if 2D)straight line.</a:t>
            </a:r>
          </a:p>
          <a:p>
            <a:r>
              <a:rPr lang="en-IN" b="1" dirty="0"/>
              <a:t>Polynomial Kernel </a:t>
            </a:r>
            <a:r>
              <a:rPr lang="en-IN" dirty="0"/>
              <a:t>→ When the relationship between features and target seems </a:t>
            </a:r>
            <a:r>
              <a:rPr lang="en-IN" b="1" dirty="0"/>
              <a:t>nonlinear but smooth and polynomial-like</a:t>
            </a:r>
            <a:r>
              <a:rPr lang="en-IN" dirty="0"/>
              <a:t>.</a:t>
            </a:r>
          </a:p>
          <a:p>
            <a:r>
              <a:rPr lang="en-IN" b="1" dirty="0"/>
              <a:t>RBF Kernel -&gt; </a:t>
            </a:r>
            <a:r>
              <a:rPr lang="en-IN" dirty="0"/>
              <a:t>When the relationship between features and output is </a:t>
            </a:r>
            <a:r>
              <a:rPr lang="en-IN" b="1" dirty="0"/>
              <a:t>highly nonlinear or unknown</a:t>
            </a:r>
            <a:r>
              <a:rPr lang="en-IN" dirty="0"/>
              <a:t>.</a:t>
            </a:r>
            <a:endParaRPr lang="en-IN" b="1" dirty="0"/>
          </a:p>
          <a:p>
            <a:endParaRPr lang="en-IN" dirty="0"/>
          </a:p>
        </p:txBody>
      </p:sp>
    </p:spTree>
    <p:extLst>
      <p:ext uri="{BB962C8B-B14F-4D97-AF65-F5344CB8AC3E}">
        <p14:creationId xmlns:p14="http://schemas.microsoft.com/office/powerpoint/2010/main" val="560822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13A61-DBC8-77EA-2B96-10418713B8D6}"/>
              </a:ext>
            </a:extLst>
          </p:cNvPr>
          <p:cNvSpPr>
            <a:spLocks noGrp="1"/>
          </p:cNvSpPr>
          <p:nvPr>
            <p:ph type="title"/>
          </p:nvPr>
        </p:nvSpPr>
        <p:spPr/>
        <p:txBody>
          <a:bodyPr/>
          <a:lstStyle/>
          <a:p>
            <a:r>
              <a:rPr lang="en-US" dirty="0"/>
              <a:t>How to choose which algorithm to use?</a:t>
            </a:r>
          </a:p>
        </p:txBody>
      </p:sp>
      <p:graphicFrame>
        <p:nvGraphicFramePr>
          <p:cNvPr id="4" name="Content Placeholder 3">
            <a:extLst>
              <a:ext uri="{FF2B5EF4-FFF2-40B4-BE49-F238E27FC236}">
                <a16:creationId xmlns:a16="http://schemas.microsoft.com/office/drawing/2014/main" id="{F083649E-D62D-B5A6-57AA-70E5BF4623AB}"/>
              </a:ext>
            </a:extLst>
          </p:cNvPr>
          <p:cNvGraphicFramePr>
            <a:graphicFrameLocks noGrp="1"/>
          </p:cNvGraphicFramePr>
          <p:nvPr>
            <p:ph idx="1"/>
            <p:extLst>
              <p:ext uri="{D42A27DB-BD31-4B8C-83A1-F6EECF244321}">
                <p14:modId xmlns:p14="http://schemas.microsoft.com/office/powerpoint/2010/main" val="4250827463"/>
              </p:ext>
            </p:extLst>
          </p:nvPr>
        </p:nvGraphicFramePr>
        <p:xfrm>
          <a:off x="838200" y="1909023"/>
          <a:ext cx="10515600" cy="1828800"/>
        </p:xfrm>
        <a:graphic>
          <a:graphicData uri="http://schemas.openxmlformats.org/drawingml/2006/table">
            <a:tbl>
              <a:tblPr/>
              <a:tblGrid>
                <a:gridCol w="5257800">
                  <a:extLst>
                    <a:ext uri="{9D8B030D-6E8A-4147-A177-3AD203B41FA5}">
                      <a16:colId xmlns:a16="http://schemas.microsoft.com/office/drawing/2014/main" val="249927555"/>
                    </a:ext>
                  </a:extLst>
                </a:gridCol>
                <a:gridCol w="5257800">
                  <a:extLst>
                    <a:ext uri="{9D8B030D-6E8A-4147-A177-3AD203B41FA5}">
                      <a16:colId xmlns:a16="http://schemas.microsoft.com/office/drawing/2014/main" val="1047318320"/>
                    </a:ext>
                  </a:extLst>
                </a:gridCol>
              </a:tblGrid>
              <a:tr h="0">
                <a:tc>
                  <a:txBody>
                    <a:bodyPr/>
                    <a:lstStyle/>
                    <a:p>
                      <a:pPr>
                        <a:buNone/>
                      </a:pPr>
                      <a:r>
                        <a:rPr lang="en-IN" dirty="0"/>
                        <a:t>If your data 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Try using...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6049607"/>
                  </a:ext>
                </a:extLst>
              </a:tr>
              <a:tr h="0">
                <a:tc>
                  <a:txBody>
                    <a:bodyPr/>
                    <a:lstStyle/>
                    <a:p>
                      <a:pPr>
                        <a:buNone/>
                      </a:pPr>
                      <a:r>
                        <a:rPr lang="en-IN" b="1"/>
                        <a:t>Linearly separable, simple</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Logistic Regression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1755884"/>
                  </a:ext>
                </a:extLst>
              </a:tr>
              <a:tr h="0">
                <a:tc>
                  <a:txBody>
                    <a:bodyPr/>
                    <a:lstStyle/>
                    <a:p>
                      <a:pPr>
                        <a:buNone/>
                      </a:pPr>
                      <a:r>
                        <a:rPr lang="en-IN" b="1" dirty="0"/>
                        <a:t>Non-linear but small dataset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SVM (with RBF kernel)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3318922"/>
                  </a:ext>
                </a:extLst>
              </a:tr>
              <a:tr h="0">
                <a:tc>
                  <a:txBody>
                    <a:bodyPr/>
                    <a:lstStyle/>
                    <a:p>
                      <a:pPr>
                        <a:buNone/>
                      </a:pPr>
                      <a:r>
                        <a:rPr lang="en-IN" b="1" dirty="0"/>
                        <a:t>Large, interpretable, mixed data types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Decision Tree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6517982"/>
                  </a:ext>
                </a:extLst>
              </a:tr>
              <a:tr h="0">
                <a:tc>
                  <a:txBody>
                    <a:bodyPr/>
                    <a:lstStyle/>
                    <a:p>
                      <a:pPr>
                        <a:buNone/>
                      </a:pPr>
                      <a:r>
                        <a:rPr lang="en-IN" b="1" dirty="0"/>
                        <a:t>Text or categorical, fast prediction needed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Naive Bayes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4877124"/>
                  </a:ext>
                </a:extLst>
              </a:tr>
            </a:tbl>
          </a:graphicData>
        </a:graphic>
      </p:graphicFrame>
    </p:spTree>
    <p:extLst>
      <p:ext uri="{BB962C8B-B14F-4D97-AF65-F5344CB8AC3E}">
        <p14:creationId xmlns:p14="http://schemas.microsoft.com/office/powerpoint/2010/main" val="353600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1D84-F098-96E6-ADC1-36327555EC41}"/>
              </a:ext>
            </a:extLst>
          </p:cNvPr>
          <p:cNvSpPr>
            <a:spLocks noGrp="1"/>
          </p:cNvSpPr>
          <p:nvPr>
            <p:ph type="title"/>
          </p:nvPr>
        </p:nvSpPr>
        <p:spPr/>
        <p:txBody>
          <a:bodyPr/>
          <a:lstStyle/>
          <a:p>
            <a:r>
              <a:rPr lang="en-US" dirty="0"/>
              <a:t>KNN classifier</a:t>
            </a:r>
          </a:p>
        </p:txBody>
      </p:sp>
      <p:sp>
        <p:nvSpPr>
          <p:cNvPr id="3" name="Content Placeholder 2">
            <a:extLst>
              <a:ext uri="{FF2B5EF4-FFF2-40B4-BE49-F238E27FC236}">
                <a16:creationId xmlns:a16="http://schemas.microsoft.com/office/drawing/2014/main" id="{D8602405-AB49-E121-51E9-07903908FC11}"/>
              </a:ext>
            </a:extLst>
          </p:cNvPr>
          <p:cNvSpPr>
            <a:spLocks noGrp="1"/>
          </p:cNvSpPr>
          <p:nvPr>
            <p:ph idx="1"/>
          </p:nvPr>
        </p:nvSpPr>
        <p:spPr>
          <a:xfrm>
            <a:off x="838200" y="1388533"/>
            <a:ext cx="10515600" cy="5104342"/>
          </a:xfrm>
        </p:spPr>
        <p:txBody>
          <a:bodyPr>
            <a:normAutofit fontScale="92500" lnSpcReduction="10000"/>
          </a:bodyPr>
          <a:lstStyle/>
          <a:p>
            <a:r>
              <a:rPr lang="en-US" dirty="0"/>
              <a:t>It is a </a:t>
            </a:r>
            <a:r>
              <a:rPr lang="en-US" b="1" dirty="0"/>
              <a:t>simple</a:t>
            </a:r>
            <a:r>
              <a:rPr lang="en-US" dirty="0"/>
              <a:t>, </a:t>
            </a:r>
            <a:r>
              <a:rPr lang="en-US" b="1" dirty="0"/>
              <a:t>non-parametric</a:t>
            </a:r>
            <a:r>
              <a:rPr lang="en-US" dirty="0"/>
              <a:t>, and </a:t>
            </a:r>
            <a:r>
              <a:rPr lang="en-US" b="1" dirty="0"/>
              <a:t>instance-based </a:t>
            </a:r>
            <a:r>
              <a:rPr lang="en-IN" dirty="0"/>
              <a:t>machine learning algorithm used for </a:t>
            </a:r>
            <a:r>
              <a:rPr lang="en-IN" b="1" dirty="0"/>
              <a:t>classification</a:t>
            </a:r>
            <a:r>
              <a:rPr lang="en-US" dirty="0"/>
              <a:t> and regression.</a:t>
            </a:r>
          </a:p>
          <a:p>
            <a:r>
              <a:rPr lang="en-US" dirty="0"/>
              <a:t>It is based on the idea of similarity.</a:t>
            </a:r>
          </a:p>
          <a:p>
            <a:pPr marL="0" indent="0">
              <a:buNone/>
            </a:pPr>
            <a:r>
              <a:rPr lang="en-IN" dirty="0"/>
              <a:t>“</a:t>
            </a:r>
            <a:r>
              <a:rPr lang="en-IN" i="1" dirty="0"/>
              <a:t>If something looks similar to other things, it probably belongs to the same group</a:t>
            </a:r>
            <a:r>
              <a:rPr lang="en-IN" dirty="0"/>
              <a:t>”</a:t>
            </a:r>
          </a:p>
          <a:p>
            <a:pPr marL="0" indent="0">
              <a:buNone/>
            </a:pPr>
            <a:r>
              <a:rPr lang="en-IN" dirty="0"/>
              <a:t>So when you want to classify a new data point, KNN looks at its </a:t>
            </a:r>
            <a:r>
              <a:rPr lang="en-IN" b="1" dirty="0"/>
              <a:t>‘k’ nearest </a:t>
            </a:r>
            <a:r>
              <a:rPr lang="en-IN" b="1" dirty="0" err="1"/>
              <a:t>neighbors</a:t>
            </a:r>
            <a:r>
              <a:rPr lang="en-IN" dirty="0"/>
              <a:t> (the closest data points in the training set) and assigns the </a:t>
            </a:r>
            <a:r>
              <a:rPr lang="en-IN" b="1" dirty="0"/>
              <a:t>most common class</a:t>
            </a:r>
            <a:r>
              <a:rPr lang="en-IN" dirty="0"/>
              <a:t> among those </a:t>
            </a:r>
            <a:r>
              <a:rPr lang="en-IN" dirty="0" err="1"/>
              <a:t>neighbors</a:t>
            </a:r>
            <a:r>
              <a:rPr lang="en-IN" dirty="0"/>
              <a:t>.</a:t>
            </a:r>
          </a:p>
          <a:p>
            <a:r>
              <a:rPr lang="en-IN" dirty="0"/>
              <a:t>No training phase is required (</a:t>
            </a:r>
            <a:r>
              <a:rPr lang="en-IN" b="1" dirty="0"/>
              <a:t>lazy learning</a:t>
            </a:r>
            <a:r>
              <a:rPr lang="en-IN" dirty="0"/>
              <a:t>)</a:t>
            </a:r>
          </a:p>
          <a:p>
            <a:r>
              <a:rPr lang="en-IN" dirty="0"/>
              <a:t>It works well with small datasets</a:t>
            </a:r>
          </a:p>
          <a:p>
            <a:r>
              <a:rPr lang="en-IN" b="1" dirty="0"/>
              <a:t>Applications: </a:t>
            </a:r>
            <a:r>
              <a:rPr lang="en-IN" dirty="0"/>
              <a:t>Handwriting recognition (e.g., digits 0–9), Recommendation systems (based on similarity), Anomaly detection, Medical diagnosis (based on similar patient profiles)</a:t>
            </a:r>
          </a:p>
          <a:p>
            <a:endParaRPr lang="en-US" dirty="0"/>
          </a:p>
        </p:txBody>
      </p:sp>
    </p:spTree>
    <p:extLst>
      <p:ext uri="{BB962C8B-B14F-4D97-AF65-F5344CB8AC3E}">
        <p14:creationId xmlns:p14="http://schemas.microsoft.com/office/powerpoint/2010/main" val="2235692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0D3A3-496D-6E36-4518-34FFE0E4822C}"/>
              </a:ext>
            </a:extLst>
          </p:cNvPr>
          <p:cNvSpPr>
            <a:spLocks noGrp="1"/>
          </p:cNvSpPr>
          <p:nvPr>
            <p:ph type="title"/>
          </p:nvPr>
        </p:nvSpPr>
        <p:spPr/>
        <p:txBody>
          <a:bodyPr/>
          <a:lstStyle/>
          <a:p>
            <a:r>
              <a:rPr lang="en-US" dirty="0"/>
              <a:t>Steps in KNN algorithm</a:t>
            </a:r>
          </a:p>
        </p:txBody>
      </p:sp>
      <p:sp>
        <p:nvSpPr>
          <p:cNvPr id="3" name="Content Placeholder 2">
            <a:extLst>
              <a:ext uri="{FF2B5EF4-FFF2-40B4-BE49-F238E27FC236}">
                <a16:creationId xmlns:a16="http://schemas.microsoft.com/office/drawing/2014/main" id="{7B5A330A-F64A-C675-DFEA-2821791EC3FF}"/>
              </a:ext>
            </a:extLst>
          </p:cNvPr>
          <p:cNvSpPr>
            <a:spLocks noGrp="1"/>
          </p:cNvSpPr>
          <p:nvPr>
            <p:ph idx="1"/>
          </p:nvPr>
        </p:nvSpPr>
        <p:spPr>
          <a:xfrm>
            <a:off x="838200" y="1441343"/>
            <a:ext cx="11049000" cy="5213458"/>
          </a:xfrm>
        </p:spPr>
        <p:txBody>
          <a:bodyPr>
            <a:normAutofit lnSpcReduction="10000"/>
          </a:bodyPr>
          <a:lstStyle/>
          <a:p>
            <a:pPr marL="0" indent="0">
              <a:buNone/>
            </a:pPr>
            <a:r>
              <a:rPr lang="en-IN" b="1" dirty="0"/>
              <a:t>Step1 : Choose K</a:t>
            </a:r>
            <a:r>
              <a:rPr lang="en-IN" dirty="0"/>
              <a:t> — the number of </a:t>
            </a:r>
            <a:r>
              <a:rPr lang="en-IN" dirty="0" err="1"/>
              <a:t>neighbors</a:t>
            </a:r>
            <a:r>
              <a:rPr lang="en-IN" dirty="0"/>
              <a:t> to consider (like 3, 5, or 7).</a:t>
            </a:r>
          </a:p>
          <a:p>
            <a:pPr marL="0" indent="0">
              <a:buNone/>
            </a:pPr>
            <a:r>
              <a:rPr lang="en-IN" b="1" dirty="0"/>
              <a:t>Step2: Calculate distance</a:t>
            </a:r>
            <a:r>
              <a:rPr lang="en-IN" dirty="0"/>
              <a:t> → between the new data point and all points in the training data.</a:t>
            </a:r>
          </a:p>
          <a:p>
            <a:pPr marL="0" indent="0">
              <a:buNone/>
            </a:pPr>
            <a:r>
              <a:rPr lang="en-IN" b="1" dirty="0"/>
              <a:t>Common distance metrics</a:t>
            </a:r>
            <a:r>
              <a:rPr lang="en-IN" dirty="0"/>
              <a:t>:</a:t>
            </a:r>
          </a:p>
          <a:p>
            <a:pPr lvl="1"/>
            <a:r>
              <a:rPr lang="en-IN" dirty="0"/>
              <a:t>Euclidean distance -This is the </a:t>
            </a:r>
            <a:r>
              <a:rPr lang="en-IN" b="1" dirty="0"/>
              <a:t>straight-line distance</a:t>
            </a:r>
            <a:r>
              <a:rPr lang="en-IN" dirty="0"/>
              <a:t> between two points </a:t>
            </a:r>
          </a:p>
          <a:p>
            <a:pPr marL="914400" lvl="2" indent="0">
              <a:buNone/>
            </a:pPr>
            <a:endParaRPr lang="en-IN" dirty="0"/>
          </a:p>
          <a:p>
            <a:pPr lvl="1"/>
            <a:endParaRPr lang="en-IN" dirty="0"/>
          </a:p>
          <a:p>
            <a:pPr lvl="1"/>
            <a:r>
              <a:rPr lang="en-IN" dirty="0"/>
              <a:t>Manhattan distance(L1 distance) - the distance between two points is the </a:t>
            </a:r>
            <a:r>
              <a:rPr lang="en-IN" b="1" dirty="0"/>
              <a:t>sum of the absolute differences</a:t>
            </a:r>
            <a:r>
              <a:rPr lang="en-IN" dirty="0"/>
              <a:t> of their coordinates.</a:t>
            </a:r>
          </a:p>
          <a:p>
            <a:pPr marL="457200" lvl="1" indent="0">
              <a:buNone/>
            </a:pPr>
            <a:endParaRPr lang="en-IN" dirty="0"/>
          </a:p>
          <a:p>
            <a:pPr lvl="1"/>
            <a:endParaRPr lang="en-IN" dirty="0"/>
          </a:p>
          <a:p>
            <a:pPr lvl="1">
              <a:tabLst>
                <a:tab pos="10744200" algn="l"/>
              </a:tabLst>
            </a:pPr>
            <a:r>
              <a:rPr lang="en-IN" dirty="0"/>
              <a:t>Minkowski distance- This is the </a:t>
            </a:r>
            <a:r>
              <a:rPr lang="en-IN" b="1" dirty="0"/>
              <a:t>generalized version</a:t>
            </a:r>
            <a:r>
              <a:rPr lang="en-IN" dirty="0"/>
              <a:t> of both </a:t>
            </a:r>
            <a:r>
              <a:rPr lang="en-IN" b="1" dirty="0"/>
              <a:t>Euclidean</a:t>
            </a:r>
            <a:r>
              <a:rPr lang="en-IN" dirty="0"/>
              <a:t> and Manhattan distance. </a:t>
            </a:r>
          </a:p>
          <a:p>
            <a:endParaRPr lang="en-US" dirty="0"/>
          </a:p>
        </p:txBody>
      </p:sp>
      <p:pic>
        <p:nvPicPr>
          <p:cNvPr id="5" name="Picture 4">
            <a:extLst>
              <a:ext uri="{FF2B5EF4-FFF2-40B4-BE49-F238E27FC236}">
                <a16:creationId xmlns:a16="http://schemas.microsoft.com/office/drawing/2014/main" id="{F97FAEC4-B710-5D59-4715-FA2BD750C13D}"/>
              </a:ext>
            </a:extLst>
          </p:cNvPr>
          <p:cNvPicPr>
            <a:picLocks noChangeAspect="1"/>
          </p:cNvPicPr>
          <p:nvPr/>
        </p:nvPicPr>
        <p:blipFill>
          <a:blip r:embed="rId3"/>
          <a:stretch>
            <a:fillRect/>
          </a:stretch>
        </p:blipFill>
        <p:spPr>
          <a:xfrm>
            <a:off x="3375151" y="3429000"/>
            <a:ext cx="3975100" cy="584200"/>
          </a:xfrm>
          <a:prstGeom prst="rect">
            <a:avLst/>
          </a:prstGeom>
        </p:spPr>
      </p:pic>
      <p:pic>
        <p:nvPicPr>
          <p:cNvPr id="11" name="Picture 10">
            <a:extLst>
              <a:ext uri="{FF2B5EF4-FFF2-40B4-BE49-F238E27FC236}">
                <a16:creationId xmlns:a16="http://schemas.microsoft.com/office/drawing/2014/main" id="{D855CFE3-2782-EE0A-3087-85E64D2E01B5}"/>
              </a:ext>
            </a:extLst>
          </p:cNvPr>
          <p:cNvPicPr>
            <a:picLocks noChangeAspect="1"/>
          </p:cNvPicPr>
          <p:nvPr/>
        </p:nvPicPr>
        <p:blipFill>
          <a:blip r:embed="rId4"/>
          <a:stretch>
            <a:fillRect/>
          </a:stretch>
        </p:blipFill>
        <p:spPr>
          <a:xfrm>
            <a:off x="4019550" y="4807057"/>
            <a:ext cx="4152900" cy="609600"/>
          </a:xfrm>
          <a:prstGeom prst="rect">
            <a:avLst/>
          </a:prstGeom>
        </p:spPr>
      </p:pic>
    </p:spTree>
    <p:extLst>
      <p:ext uri="{BB962C8B-B14F-4D97-AF65-F5344CB8AC3E}">
        <p14:creationId xmlns:p14="http://schemas.microsoft.com/office/powerpoint/2010/main" val="3330395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0586B-04AE-F0E7-3B4B-7DFBB4CD0FF5}"/>
              </a:ext>
            </a:extLst>
          </p:cNvPr>
          <p:cNvSpPr>
            <a:spLocks noGrp="1"/>
          </p:cNvSpPr>
          <p:nvPr>
            <p:ph idx="1"/>
          </p:nvPr>
        </p:nvSpPr>
        <p:spPr>
          <a:xfrm>
            <a:off x="529382" y="2895600"/>
            <a:ext cx="10515600" cy="4351338"/>
          </a:xfrm>
        </p:spPr>
        <p:txBody>
          <a:bodyPr/>
          <a:lstStyle/>
          <a:p>
            <a:pPr marL="0" indent="0">
              <a:buNone/>
            </a:pPr>
            <a:r>
              <a:rPr lang="en-US" b="1" dirty="0"/>
              <a:t>Step3</a:t>
            </a:r>
            <a:r>
              <a:rPr lang="en-US" dirty="0"/>
              <a:t>: </a:t>
            </a:r>
            <a:r>
              <a:rPr lang="en-US" b="1" dirty="0"/>
              <a:t>Find K-nearest </a:t>
            </a:r>
            <a:r>
              <a:rPr lang="en-US" b="1" dirty="0" err="1"/>
              <a:t>neighbours</a:t>
            </a:r>
            <a:r>
              <a:rPr lang="en-US" b="1" dirty="0"/>
              <a:t>- </a:t>
            </a:r>
            <a:r>
              <a:rPr lang="en-IN" dirty="0"/>
              <a:t>the K points with the smallest distances.</a:t>
            </a:r>
          </a:p>
          <a:p>
            <a:pPr marL="0" indent="0">
              <a:buNone/>
            </a:pPr>
            <a:r>
              <a:rPr lang="en-IN" b="1" dirty="0"/>
              <a:t>Step4: Vote</a:t>
            </a:r>
            <a:r>
              <a:rPr lang="en-IN" dirty="0"/>
              <a:t> → count the classes of these </a:t>
            </a:r>
            <a:r>
              <a:rPr lang="en-IN" dirty="0" err="1"/>
              <a:t>neighbors</a:t>
            </a:r>
            <a:r>
              <a:rPr lang="en-IN" dirty="0"/>
              <a:t>.</a:t>
            </a:r>
          </a:p>
          <a:p>
            <a:pPr marL="0" indent="0">
              <a:buNone/>
            </a:pPr>
            <a:r>
              <a:rPr lang="en-IN" b="1" dirty="0"/>
              <a:t>Step5: Assign that class</a:t>
            </a:r>
            <a:r>
              <a:rPr lang="en-IN" dirty="0"/>
              <a:t> to the new data point.</a:t>
            </a:r>
            <a:endParaRPr lang="en-US" dirty="0"/>
          </a:p>
        </p:txBody>
      </p:sp>
      <p:pic>
        <p:nvPicPr>
          <p:cNvPr id="4" name="Picture 3">
            <a:extLst>
              <a:ext uri="{FF2B5EF4-FFF2-40B4-BE49-F238E27FC236}">
                <a16:creationId xmlns:a16="http://schemas.microsoft.com/office/drawing/2014/main" id="{138232E8-C41A-6D57-380E-F2BEFD8393D7}"/>
              </a:ext>
            </a:extLst>
          </p:cNvPr>
          <p:cNvPicPr>
            <a:picLocks noChangeAspect="1"/>
          </p:cNvPicPr>
          <p:nvPr/>
        </p:nvPicPr>
        <p:blipFill>
          <a:blip r:embed="rId2"/>
          <a:stretch>
            <a:fillRect/>
          </a:stretch>
        </p:blipFill>
        <p:spPr>
          <a:xfrm>
            <a:off x="1139951" y="406400"/>
            <a:ext cx="6172200" cy="2489200"/>
          </a:xfrm>
          <a:prstGeom prst="rect">
            <a:avLst/>
          </a:prstGeom>
        </p:spPr>
      </p:pic>
    </p:spTree>
    <p:extLst>
      <p:ext uri="{BB962C8B-B14F-4D97-AF65-F5344CB8AC3E}">
        <p14:creationId xmlns:p14="http://schemas.microsoft.com/office/powerpoint/2010/main" val="1469625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03B8-EE54-9158-0454-5BB767649CE4}"/>
              </a:ext>
            </a:extLst>
          </p:cNvPr>
          <p:cNvSpPr>
            <a:spLocks noGrp="1"/>
          </p:cNvSpPr>
          <p:nvPr>
            <p:ph type="title"/>
          </p:nvPr>
        </p:nvSpPr>
        <p:spPr/>
        <p:txBody>
          <a:bodyPr/>
          <a:lstStyle/>
          <a:p>
            <a:r>
              <a:rPr lang="en-US" dirty="0"/>
              <a:t>Example</a:t>
            </a:r>
          </a:p>
        </p:txBody>
      </p:sp>
      <p:pic>
        <p:nvPicPr>
          <p:cNvPr id="9" name="Content Placeholder 8">
            <a:extLst>
              <a:ext uri="{FF2B5EF4-FFF2-40B4-BE49-F238E27FC236}">
                <a16:creationId xmlns:a16="http://schemas.microsoft.com/office/drawing/2014/main" id="{6BC8BD12-B499-C34C-0207-990F7B81B197}"/>
              </a:ext>
            </a:extLst>
          </p:cNvPr>
          <p:cNvPicPr>
            <a:picLocks noGrp="1" noChangeAspect="1"/>
          </p:cNvPicPr>
          <p:nvPr>
            <p:ph idx="1"/>
          </p:nvPr>
        </p:nvPicPr>
        <p:blipFill>
          <a:blip r:embed="rId3"/>
          <a:stretch>
            <a:fillRect/>
          </a:stretch>
        </p:blipFill>
        <p:spPr>
          <a:xfrm>
            <a:off x="1064683" y="1480344"/>
            <a:ext cx="7861300" cy="3111500"/>
          </a:xfrm>
          <a:ln>
            <a:solidFill>
              <a:schemeClr val="accent1"/>
            </a:solidFill>
          </a:ln>
        </p:spPr>
      </p:pic>
      <p:sp>
        <p:nvSpPr>
          <p:cNvPr id="11" name="TextBox 10">
            <a:extLst>
              <a:ext uri="{FF2B5EF4-FFF2-40B4-BE49-F238E27FC236}">
                <a16:creationId xmlns:a16="http://schemas.microsoft.com/office/drawing/2014/main" id="{CF4595C0-8315-49DA-A679-6FC474F7572F}"/>
              </a:ext>
            </a:extLst>
          </p:cNvPr>
          <p:cNvSpPr txBox="1"/>
          <p:nvPr/>
        </p:nvSpPr>
        <p:spPr>
          <a:xfrm>
            <a:off x="1064683" y="5008324"/>
            <a:ext cx="6096000" cy="646331"/>
          </a:xfrm>
          <a:prstGeom prst="rect">
            <a:avLst/>
          </a:prstGeom>
          <a:noFill/>
        </p:spPr>
        <p:txBody>
          <a:bodyPr wrap="square">
            <a:spAutoFit/>
          </a:bodyPr>
          <a:lstStyle/>
          <a:p>
            <a:r>
              <a:rPr lang="en-IN" b="0" i="0" u="none" strike="noStrike" dirty="0">
                <a:solidFill>
                  <a:srgbClr val="000000"/>
                </a:solidFill>
                <a:effectLst/>
                <a:latin typeface="-webkit-standard"/>
              </a:rPr>
              <a:t>New person → (165, 60), What will be the label for this new person</a:t>
            </a:r>
            <a:endParaRPr lang="en-US" dirty="0"/>
          </a:p>
        </p:txBody>
      </p:sp>
    </p:spTree>
    <p:extLst>
      <p:ext uri="{BB962C8B-B14F-4D97-AF65-F5344CB8AC3E}">
        <p14:creationId xmlns:p14="http://schemas.microsoft.com/office/powerpoint/2010/main" val="495417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203290-F07D-806E-EA23-D70BE8952F3E}"/>
                  </a:ext>
                </a:extLst>
              </p:cNvPr>
              <p:cNvSpPr>
                <a:spLocks noGrp="1"/>
              </p:cNvSpPr>
              <p:nvPr>
                <p:ph idx="1"/>
              </p:nvPr>
            </p:nvSpPr>
            <p:spPr>
              <a:xfrm>
                <a:off x="491067" y="220132"/>
                <a:ext cx="10862733" cy="6637867"/>
              </a:xfrm>
            </p:spPr>
            <p:txBody>
              <a:bodyPr>
                <a:normAutofit fontScale="92500" lnSpcReduction="20000"/>
              </a:bodyPr>
              <a:lstStyle/>
              <a:p>
                <a:r>
                  <a:rPr lang="en-IN" b="1" dirty="0"/>
                  <a:t>Step 1: Compute Distances</a:t>
                </a:r>
              </a:p>
              <a:p>
                <a:r>
                  <a:rPr lang="en-IN" dirty="0"/>
                  <a:t>We’ll compute distance from the new person (165, 60) to each of the 4 data points.</a:t>
                </a:r>
              </a:p>
              <a:p>
                <a:r>
                  <a:rPr lang="en-IN" b="1" dirty="0"/>
                  <a:t>➤ To A (170, 65)</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𝑑</m:t>
                        </m:r>
                      </m:e>
                      <m:sub>
                        <m:r>
                          <a:rPr lang="ar-AE" i="1">
                            <a:latin typeface="Cambria Math" panose="02040503050406030204" pitchFamily="18" charset="0"/>
                          </a:rPr>
                          <m:t>𝐴</m:t>
                        </m:r>
                      </m:sub>
                    </m:sSub>
                    <m:r>
                      <a:rPr lang="ar-AE">
                        <a:latin typeface="Cambria Math" panose="02040503050406030204" pitchFamily="18" charset="0"/>
                      </a:rPr>
                      <m:t>=</m:t>
                    </m:r>
                    <m:rad>
                      <m:radPr>
                        <m:degHide m:val="on"/>
                        <m:ctrlPr>
                          <a:rPr lang="ar-AE" i="1">
                            <a:latin typeface="Cambria Math" panose="02040503050406030204" pitchFamily="18" charset="0"/>
                          </a:rPr>
                        </m:ctrlPr>
                      </m:radPr>
                      <m:deg/>
                      <m:e>
                        <m:d>
                          <m:dPr>
                            <m:endChr m:val=""/>
                            <m:ctrlPr>
                              <a:rPr lang="ar-AE" i="1">
                                <a:latin typeface="Cambria Math" panose="02040503050406030204" pitchFamily="18" charset="0"/>
                              </a:rPr>
                            </m:ctrlPr>
                          </m:dPr>
                          <m:e>
                            <m:r>
                              <a:rPr lang="ar-AE">
                                <a:latin typeface="Cambria Math" panose="02040503050406030204" pitchFamily="18" charset="0"/>
                              </a:rPr>
                              <m:t>170−165</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d>
                              <m:dPr>
                                <m:endChr m:val=""/>
                                <m:ctrlPr>
                                  <a:rPr lang="ar-AE" i="1">
                                    <a:latin typeface="Cambria Math" panose="02040503050406030204" pitchFamily="18" charset="0"/>
                                  </a:rPr>
                                </m:ctrlPr>
                              </m:dPr>
                              <m:e>
                                <m:r>
                                  <a:rPr lang="ar-AE">
                                    <a:latin typeface="Cambria Math" panose="02040503050406030204" pitchFamily="18" charset="0"/>
                                  </a:rPr>
                                  <m:t>65−60</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e>
                            </m:d>
                          </m:e>
                        </m:d>
                      </m:e>
                    </m:rad>
                    <m:r>
                      <a:rPr lang="ar-AE">
                        <a:latin typeface="Cambria Math" panose="02040503050406030204" pitchFamily="18" charset="0"/>
                      </a:rPr>
                      <m:t>=</m:t>
                    </m:r>
                    <m:rad>
                      <m:radPr>
                        <m:degHide m:val="on"/>
                        <m:ctrlPr>
                          <a:rPr lang="ar-AE" i="1">
                            <a:latin typeface="Cambria Math" panose="02040503050406030204" pitchFamily="18" charset="0"/>
                          </a:rPr>
                        </m:ctrlPr>
                      </m:radPr>
                      <m:deg/>
                      <m:e>
                        <m:sSup>
                          <m:sSupPr>
                            <m:ctrlPr>
                              <a:rPr lang="ar-AE" i="1">
                                <a:latin typeface="Cambria Math" panose="02040503050406030204" pitchFamily="18" charset="0"/>
                              </a:rPr>
                            </m:ctrlPr>
                          </m:sSupPr>
                          <m:e>
                            <m:r>
                              <a:rPr lang="ar-AE">
                                <a:latin typeface="Cambria Math" panose="02040503050406030204" pitchFamily="18" charset="0"/>
                              </a:rPr>
                              <m:t>5</m:t>
                            </m:r>
                          </m:e>
                          <m:sup>
                            <m:r>
                              <a:rPr lang="ar-AE">
                                <a:latin typeface="Cambria Math" panose="02040503050406030204" pitchFamily="18" charset="0"/>
                              </a:rPr>
                              <m:t>2</m:t>
                            </m:r>
                          </m:sup>
                        </m:sSup>
                        <m:r>
                          <a:rPr lang="ar-AE">
                            <a:latin typeface="Cambria Math" panose="02040503050406030204" pitchFamily="18" charset="0"/>
                          </a:rPr>
                          <m:t>+</m:t>
                        </m:r>
                        <m:sSup>
                          <m:sSupPr>
                            <m:ctrlPr>
                              <a:rPr lang="ar-AE" i="1">
                                <a:latin typeface="Cambria Math" panose="02040503050406030204" pitchFamily="18" charset="0"/>
                              </a:rPr>
                            </m:ctrlPr>
                          </m:sSupPr>
                          <m:e>
                            <m:r>
                              <a:rPr lang="ar-AE">
                                <a:latin typeface="Cambria Math" panose="02040503050406030204" pitchFamily="18" charset="0"/>
                              </a:rPr>
                              <m:t>5</m:t>
                            </m:r>
                          </m:e>
                          <m:sup>
                            <m:r>
                              <a:rPr lang="ar-AE">
                                <a:latin typeface="Cambria Math" panose="02040503050406030204" pitchFamily="18" charset="0"/>
                              </a:rPr>
                              <m:t>2</m:t>
                            </m:r>
                          </m:sup>
                        </m:sSup>
                      </m:e>
                    </m:rad>
                    <m:r>
                      <a:rPr lang="ar-AE">
                        <a:latin typeface="Cambria Math" panose="02040503050406030204" pitchFamily="18" charset="0"/>
                      </a:rPr>
                      <m:t>=</m:t>
                    </m:r>
                    <m:rad>
                      <m:radPr>
                        <m:degHide m:val="on"/>
                        <m:ctrlPr>
                          <a:rPr lang="ar-AE" i="1">
                            <a:latin typeface="Cambria Math" panose="02040503050406030204" pitchFamily="18" charset="0"/>
                          </a:rPr>
                        </m:ctrlPr>
                      </m:radPr>
                      <m:deg/>
                      <m:e>
                        <m:r>
                          <a:rPr lang="ar-AE">
                            <a:latin typeface="Cambria Math" panose="02040503050406030204" pitchFamily="18" charset="0"/>
                          </a:rPr>
                          <m:t>50</m:t>
                        </m:r>
                      </m:e>
                    </m:rad>
                    <m:r>
                      <a:rPr lang="ar-AE">
                        <a:latin typeface="Cambria Math" panose="02040503050406030204" pitchFamily="18" charset="0"/>
                      </a:rPr>
                      <m:t>=7.07</m:t>
                    </m:r>
                  </m:oMath>
                </a14:m>
                <a:endParaRPr lang="ar-AE" dirty="0"/>
              </a:p>
              <a:p>
                <a:r>
                  <a:rPr lang="ar-AE" b="1" dirty="0"/>
                  <a:t>➤ </a:t>
                </a:r>
                <a:r>
                  <a:rPr lang="en-IN" b="1" dirty="0"/>
                  <a:t>To B (160, 50)</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𝑑</m:t>
                        </m:r>
                      </m:e>
                      <m:sub>
                        <m:r>
                          <a:rPr lang="ar-AE" i="1">
                            <a:latin typeface="Cambria Math" panose="02040503050406030204" pitchFamily="18" charset="0"/>
                          </a:rPr>
                          <m:t>𝐵</m:t>
                        </m:r>
                      </m:sub>
                    </m:sSub>
                    <m:r>
                      <a:rPr lang="ar-AE">
                        <a:latin typeface="Cambria Math" panose="02040503050406030204" pitchFamily="18" charset="0"/>
                      </a:rPr>
                      <m:t>=</m:t>
                    </m:r>
                    <m:rad>
                      <m:radPr>
                        <m:degHide m:val="on"/>
                        <m:ctrlPr>
                          <a:rPr lang="ar-AE" i="1">
                            <a:latin typeface="Cambria Math" panose="02040503050406030204" pitchFamily="18" charset="0"/>
                          </a:rPr>
                        </m:ctrlPr>
                      </m:radPr>
                      <m:deg/>
                      <m:e>
                        <m:d>
                          <m:dPr>
                            <m:endChr m:val=""/>
                            <m:ctrlPr>
                              <a:rPr lang="ar-AE" i="1">
                                <a:latin typeface="Cambria Math" panose="02040503050406030204" pitchFamily="18" charset="0"/>
                              </a:rPr>
                            </m:ctrlPr>
                          </m:dPr>
                          <m:e>
                            <m:r>
                              <a:rPr lang="ar-AE">
                                <a:latin typeface="Cambria Math" panose="02040503050406030204" pitchFamily="18" charset="0"/>
                              </a:rPr>
                              <m:t>160−165</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d>
                              <m:dPr>
                                <m:endChr m:val=""/>
                                <m:ctrlPr>
                                  <a:rPr lang="ar-AE" i="1">
                                    <a:latin typeface="Cambria Math" panose="02040503050406030204" pitchFamily="18" charset="0"/>
                                  </a:rPr>
                                </m:ctrlPr>
                              </m:dPr>
                              <m:e>
                                <m:r>
                                  <a:rPr lang="ar-AE">
                                    <a:latin typeface="Cambria Math" panose="02040503050406030204" pitchFamily="18" charset="0"/>
                                  </a:rPr>
                                  <m:t>50−60</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e>
                            </m:d>
                          </m:e>
                        </m:d>
                      </m:e>
                    </m:rad>
                    <m:r>
                      <a:rPr lang="ar-AE">
                        <a:latin typeface="Cambria Math" panose="02040503050406030204" pitchFamily="18" charset="0"/>
                      </a:rPr>
                      <m:t>=</m:t>
                    </m:r>
                    <m:rad>
                      <m:radPr>
                        <m:degHide m:val="on"/>
                        <m:ctrlPr>
                          <a:rPr lang="ar-AE" i="1">
                            <a:latin typeface="Cambria Math" panose="02040503050406030204" pitchFamily="18" charset="0"/>
                          </a:rPr>
                        </m:ctrlPr>
                      </m:radPr>
                      <m:deg/>
                      <m:e>
                        <m:d>
                          <m:dPr>
                            <m:endChr m:val=""/>
                            <m:ctrlPr>
                              <a:rPr lang="ar-AE" i="1">
                                <a:latin typeface="Cambria Math" panose="02040503050406030204" pitchFamily="18" charset="0"/>
                              </a:rPr>
                            </m:ctrlPr>
                          </m:dPr>
                          <m:e>
                            <m:r>
                              <a:rPr lang="ar-AE">
                                <a:latin typeface="Cambria Math" panose="02040503050406030204" pitchFamily="18" charset="0"/>
                              </a:rPr>
                              <m:t>−5</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d>
                              <m:dPr>
                                <m:endChr m:val=""/>
                                <m:ctrlPr>
                                  <a:rPr lang="ar-AE" i="1">
                                    <a:latin typeface="Cambria Math" panose="02040503050406030204" pitchFamily="18" charset="0"/>
                                  </a:rPr>
                                </m:ctrlPr>
                              </m:dPr>
                              <m:e>
                                <m:r>
                                  <a:rPr lang="ar-AE">
                                    <a:latin typeface="Cambria Math" panose="02040503050406030204" pitchFamily="18" charset="0"/>
                                  </a:rPr>
                                  <m:t>−10</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e>
                            </m:d>
                          </m:e>
                        </m:d>
                      </m:e>
                    </m:rad>
                    <m:r>
                      <a:rPr lang="ar-AE">
                        <a:latin typeface="Cambria Math" panose="02040503050406030204" pitchFamily="18" charset="0"/>
                      </a:rPr>
                      <m:t>=</m:t>
                    </m:r>
                    <m:rad>
                      <m:radPr>
                        <m:degHide m:val="on"/>
                        <m:ctrlPr>
                          <a:rPr lang="ar-AE" i="1">
                            <a:latin typeface="Cambria Math" panose="02040503050406030204" pitchFamily="18" charset="0"/>
                          </a:rPr>
                        </m:ctrlPr>
                      </m:radPr>
                      <m:deg/>
                      <m:e>
                        <m:r>
                          <a:rPr lang="ar-AE">
                            <a:latin typeface="Cambria Math" panose="02040503050406030204" pitchFamily="18" charset="0"/>
                          </a:rPr>
                          <m:t>125</m:t>
                        </m:r>
                      </m:e>
                    </m:rad>
                    <m:r>
                      <a:rPr lang="ar-AE">
                        <a:latin typeface="Cambria Math" panose="02040503050406030204" pitchFamily="18" charset="0"/>
                      </a:rPr>
                      <m:t>=11.18</m:t>
                    </m:r>
                  </m:oMath>
                </a14:m>
                <a:endParaRPr lang="ar-AE" dirty="0"/>
              </a:p>
              <a:p>
                <a:r>
                  <a:rPr lang="ar-AE" b="1" dirty="0"/>
                  <a:t>➤ </a:t>
                </a:r>
                <a:r>
                  <a:rPr lang="en-IN" b="1" dirty="0"/>
                  <a:t>To C (175, 70)</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𝑑</m:t>
                        </m:r>
                      </m:e>
                      <m:sub>
                        <m:r>
                          <a:rPr lang="ar-AE" i="1">
                            <a:latin typeface="Cambria Math" panose="02040503050406030204" pitchFamily="18" charset="0"/>
                          </a:rPr>
                          <m:t>𝐶</m:t>
                        </m:r>
                      </m:sub>
                    </m:sSub>
                    <m:r>
                      <a:rPr lang="ar-AE">
                        <a:latin typeface="Cambria Math" panose="02040503050406030204" pitchFamily="18" charset="0"/>
                      </a:rPr>
                      <m:t>=</m:t>
                    </m:r>
                    <m:rad>
                      <m:radPr>
                        <m:degHide m:val="on"/>
                        <m:ctrlPr>
                          <a:rPr lang="ar-AE" i="1">
                            <a:latin typeface="Cambria Math" panose="02040503050406030204" pitchFamily="18" charset="0"/>
                          </a:rPr>
                        </m:ctrlPr>
                      </m:radPr>
                      <m:deg/>
                      <m:e>
                        <m:d>
                          <m:dPr>
                            <m:endChr m:val=""/>
                            <m:ctrlPr>
                              <a:rPr lang="ar-AE" i="1">
                                <a:latin typeface="Cambria Math" panose="02040503050406030204" pitchFamily="18" charset="0"/>
                              </a:rPr>
                            </m:ctrlPr>
                          </m:dPr>
                          <m:e>
                            <m:r>
                              <a:rPr lang="ar-AE">
                                <a:latin typeface="Cambria Math" panose="02040503050406030204" pitchFamily="18" charset="0"/>
                              </a:rPr>
                              <m:t>175−165</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d>
                              <m:dPr>
                                <m:endChr m:val=""/>
                                <m:ctrlPr>
                                  <a:rPr lang="ar-AE" i="1">
                                    <a:latin typeface="Cambria Math" panose="02040503050406030204" pitchFamily="18" charset="0"/>
                                  </a:rPr>
                                </m:ctrlPr>
                              </m:dPr>
                              <m:e>
                                <m:r>
                                  <a:rPr lang="ar-AE">
                                    <a:latin typeface="Cambria Math" panose="02040503050406030204" pitchFamily="18" charset="0"/>
                                  </a:rPr>
                                  <m:t>70−60</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e>
                            </m:d>
                          </m:e>
                        </m:d>
                      </m:e>
                    </m:rad>
                    <m:r>
                      <a:rPr lang="ar-AE">
                        <a:latin typeface="Cambria Math" panose="02040503050406030204" pitchFamily="18" charset="0"/>
                      </a:rPr>
                      <m:t>=</m:t>
                    </m:r>
                    <m:rad>
                      <m:radPr>
                        <m:degHide m:val="on"/>
                        <m:ctrlPr>
                          <a:rPr lang="ar-AE" i="1">
                            <a:latin typeface="Cambria Math" panose="02040503050406030204" pitchFamily="18" charset="0"/>
                          </a:rPr>
                        </m:ctrlPr>
                      </m:radPr>
                      <m:deg/>
                      <m:e>
                        <m:sSup>
                          <m:sSupPr>
                            <m:ctrlPr>
                              <a:rPr lang="ar-AE" i="1">
                                <a:latin typeface="Cambria Math" panose="02040503050406030204" pitchFamily="18" charset="0"/>
                              </a:rPr>
                            </m:ctrlPr>
                          </m:sSupPr>
                          <m:e>
                            <m:r>
                              <a:rPr lang="ar-AE">
                                <a:latin typeface="Cambria Math" panose="02040503050406030204" pitchFamily="18" charset="0"/>
                              </a:rPr>
                              <m:t>10</m:t>
                            </m:r>
                          </m:e>
                          <m:sup>
                            <m:r>
                              <a:rPr lang="ar-AE">
                                <a:latin typeface="Cambria Math" panose="02040503050406030204" pitchFamily="18" charset="0"/>
                              </a:rPr>
                              <m:t>2</m:t>
                            </m:r>
                          </m:sup>
                        </m:sSup>
                        <m:r>
                          <a:rPr lang="ar-AE">
                            <a:latin typeface="Cambria Math" panose="02040503050406030204" pitchFamily="18" charset="0"/>
                          </a:rPr>
                          <m:t>+</m:t>
                        </m:r>
                        <m:sSup>
                          <m:sSupPr>
                            <m:ctrlPr>
                              <a:rPr lang="ar-AE" i="1">
                                <a:latin typeface="Cambria Math" panose="02040503050406030204" pitchFamily="18" charset="0"/>
                              </a:rPr>
                            </m:ctrlPr>
                          </m:sSupPr>
                          <m:e>
                            <m:r>
                              <a:rPr lang="ar-AE">
                                <a:latin typeface="Cambria Math" panose="02040503050406030204" pitchFamily="18" charset="0"/>
                              </a:rPr>
                              <m:t>10</m:t>
                            </m:r>
                          </m:e>
                          <m:sup>
                            <m:r>
                              <a:rPr lang="ar-AE">
                                <a:latin typeface="Cambria Math" panose="02040503050406030204" pitchFamily="18" charset="0"/>
                              </a:rPr>
                              <m:t>2</m:t>
                            </m:r>
                          </m:sup>
                        </m:sSup>
                      </m:e>
                    </m:rad>
                    <m:r>
                      <a:rPr lang="ar-AE">
                        <a:latin typeface="Cambria Math" panose="02040503050406030204" pitchFamily="18" charset="0"/>
                      </a:rPr>
                      <m:t>=</m:t>
                    </m:r>
                    <m:rad>
                      <m:radPr>
                        <m:degHide m:val="on"/>
                        <m:ctrlPr>
                          <a:rPr lang="ar-AE" i="1">
                            <a:latin typeface="Cambria Math" panose="02040503050406030204" pitchFamily="18" charset="0"/>
                          </a:rPr>
                        </m:ctrlPr>
                      </m:radPr>
                      <m:deg/>
                      <m:e>
                        <m:r>
                          <a:rPr lang="ar-AE">
                            <a:latin typeface="Cambria Math" panose="02040503050406030204" pitchFamily="18" charset="0"/>
                          </a:rPr>
                          <m:t>200</m:t>
                        </m:r>
                      </m:e>
                    </m:rad>
                    <m:r>
                      <a:rPr lang="ar-AE">
                        <a:latin typeface="Cambria Math" panose="02040503050406030204" pitchFamily="18" charset="0"/>
                      </a:rPr>
                      <m:t>=14.14</m:t>
                    </m:r>
                  </m:oMath>
                </a14:m>
                <a:endParaRPr lang="ar-AE" dirty="0"/>
              </a:p>
              <a:p>
                <a:r>
                  <a:rPr lang="ar-AE" b="1" dirty="0"/>
                  <a:t>➤ </a:t>
                </a:r>
                <a:r>
                  <a:rPr lang="en-IN" b="1" dirty="0"/>
                  <a:t>To D (155, 48)</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𝑑</m:t>
                        </m:r>
                      </m:e>
                      <m:sub>
                        <m:r>
                          <a:rPr lang="ar-AE" i="1">
                            <a:latin typeface="Cambria Math" panose="02040503050406030204" pitchFamily="18" charset="0"/>
                          </a:rPr>
                          <m:t>𝐷</m:t>
                        </m:r>
                      </m:sub>
                    </m:sSub>
                    <m:r>
                      <a:rPr lang="ar-AE">
                        <a:latin typeface="Cambria Math" panose="02040503050406030204" pitchFamily="18" charset="0"/>
                      </a:rPr>
                      <m:t>=</m:t>
                    </m:r>
                    <m:rad>
                      <m:radPr>
                        <m:degHide m:val="on"/>
                        <m:ctrlPr>
                          <a:rPr lang="ar-AE" i="1">
                            <a:latin typeface="Cambria Math" panose="02040503050406030204" pitchFamily="18" charset="0"/>
                          </a:rPr>
                        </m:ctrlPr>
                      </m:radPr>
                      <m:deg/>
                      <m:e>
                        <m:d>
                          <m:dPr>
                            <m:endChr m:val=""/>
                            <m:ctrlPr>
                              <a:rPr lang="ar-AE" i="1">
                                <a:latin typeface="Cambria Math" panose="02040503050406030204" pitchFamily="18" charset="0"/>
                              </a:rPr>
                            </m:ctrlPr>
                          </m:dPr>
                          <m:e>
                            <m:r>
                              <a:rPr lang="ar-AE">
                                <a:latin typeface="Cambria Math" panose="02040503050406030204" pitchFamily="18" charset="0"/>
                              </a:rPr>
                              <m:t>155−165</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d>
                              <m:dPr>
                                <m:endChr m:val=""/>
                                <m:ctrlPr>
                                  <a:rPr lang="ar-AE" i="1">
                                    <a:latin typeface="Cambria Math" panose="02040503050406030204" pitchFamily="18" charset="0"/>
                                  </a:rPr>
                                </m:ctrlPr>
                              </m:dPr>
                              <m:e>
                                <m:r>
                                  <a:rPr lang="ar-AE">
                                    <a:latin typeface="Cambria Math" panose="02040503050406030204" pitchFamily="18" charset="0"/>
                                  </a:rPr>
                                  <m:t>48−60</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e>
                            </m:d>
                          </m:e>
                        </m:d>
                      </m:e>
                    </m:rad>
                    <m:r>
                      <a:rPr lang="ar-AE">
                        <a:latin typeface="Cambria Math" panose="02040503050406030204" pitchFamily="18" charset="0"/>
                      </a:rPr>
                      <m:t>=</m:t>
                    </m:r>
                    <m:rad>
                      <m:radPr>
                        <m:degHide m:val="on"/>
                        <m:ctrlPr>
                          <a:rPr lang="ar-AE" i="1">
                            <a:latin typeface="Cambria Math" panose="02040503050406030204" pitchFamily="18" charset="0"/>
                          </a:rPr>
                        </m:ctrlPr>
                      </m:radPr>
                      <m:deg/>
                      <m:e>
                        <m:d>
                          <m:dPr>
                            <m:endChr m:val=""/>
                            <m:ctrlPr>
                              <a:rPr lang="ar-AE" i="1">
                                <a:latin typeface="Cambria Math" panose="02040503050406030204" pitchFamily="18" charset="0"/>
                              </a:rPr>
                            </m:ctrlPr>
                          </m:dPr>
                          <m:e>
                            <m:r>
                              <a:rPr lang="ar-AE">
                                <a:latin typeface="Cambria Math" panose="02040503050406030204" pitchFamily="18" charset="0"/>
                              </a:rPr>
                              <m:t>−10</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r>
                              <a:rPr lang="ar-AE">
                                <a:latin typeface="Cambria Math" panose="02040503050406030204" pitchFamily="18" charset="0"/>
                              </a:rPr>
                              <m:t>+</m:t>
                            </m:r>
                            <m:d>
                              <m:dPr>
                                <m:endChr m:val=""/>
                                <m:ctrlPr>
                                  <a:rPr lang="ar-AE" i="1">
                                    <a:latin typeface="Cambria Math" panose="02040503050406030204" pitchFamily="18" charset="0"/>
                                  </a:rPr>
                                </m:ctrlPr>
                              </m:dPr>
                              <m:e>
                                <m:r>
                                  <a:rPr lang="ar-AE">
                                    <a:latin typeface="Cambria Math" panose="02040503050406030204" pitchFamily="18" charset="0"/>
                                  </a:rPr>
                                  <m:t>−12</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e>
                            </m:d>
                          </m:e>
                        </m:d>
                      </m:e>
                    </m:rad>
                    <m:r>
                      <a:rPr lang="ar-AE">
                        <a:latin typeface="Cambria Math" panose="02040503050406030204" pitchFamily="18" charset="0"/>
                      </a:rPr>
                      <m:t>=</m:t>
                    </m:r>
                    <m:rad>
                      <m:radPr>
                        <m:degHide m:val="on"/>
                        <m:ctrlPr>
                          <a:rPr lang="ar-AE" i="1">
                            <a:latin typeface="Cambria Math" panose="02040503050406030204" pitchFamily="18" charset="0"/>
                          </a:rPr>
                        </m:ctrlPr>
                      </m:radPr>
                      <m:deg/>
                      <m:e>
                        <m:r>
                          <a:rPr lang="ar-AE">
                            <a:latin typeface="Cambria Math" panose="02040503050406030204" pitchFamily="18" charset="0"/>
                          </a:rPr>
                          <m:t>244</m:t>
                        </m:r>
                      </m:e>
                    </m:rad>
                    <m:r>
                      <a:rPr lang="ar-AE">
                        <a:latin typeface="Cambria Math" panose="02040503050406030204" pitchFamily="18" charset="0"/>
                      </a:rPr>
                      <m:t>=15.62</m:t>
                    </m:r>
                  </m:oMath>
                </a14:m>
                <a:endParaRPr lang="ar-AE" dirty="0"/>
              </a:p>
              <a:p>
                <a:endParaRPr lang="en-US" dirty="0"/>
              </a:p>
            </p:txBody>
          </p:sp>
        </mc:Choice>
        <mc:Fallback xmlns="">
          <p:sp>
            <p:nvSpPr>
              <p:cNvPr id="3" name="Content Placeholder 2">
                <a:extLst>
                  <a:ext uri="{FF2B5EF4-FFF2-40B4-BE49-F238E27FC236}">
                    <a16:creationId xmlns:a16="http://schemas.microsoft.com/office/drawing/2014/main" id="{BC203290-F07D-806E-EA23-D70BE8952F3E}"/>
                  </a:ext>
                </a:extLst>
              </p:cNvPr>
              <p:cNvSpPr>
                <a:spLocks noGrp="1" noRot="1" noChangeAspect="1" noMove="1" noResize="1" noEditPoints="1" noAdjustHandles="1" noChangeArrowheads="1" noChangeShapeType="1" noTextEdit="1"/>
              </p:cNvSpPr>
              <p:nvPr>
                <p:ph idx="1"/>
              </p:nvPr>
            </p:nvSpPr>
            <p:spPr>
              <a:xfrm>
                <a:off x="491067" y="220132"/>
                <a:ext cx="10862733" cy="6637867"/>
              </a:xfrm>
              <a:blipFill>
                <a:blip r:embed="rId2"/>
                <a:stretch>
                  <a:fillRect l="-817" t="-2486" r="-1284" b="-25239"/>
                </a:stretch>
              </a:blipFill>
            </p:spPr>
            <p:txBody>
              <a:bodyPr/>
              <a:lstStyle/>
              <a:p>
                <a:r>
                  <a:rPr lang="en-US">
                    <a:noFill/>
                  </a:rPr>
                  <a:t> </a:t>
                </a:r>
              </a:p>
            </p:txBody>
          </p:sp>
        </mc:Fallback>
      </mc:AlternateContent>
    </p:spTree>
    <p:extLst>
      <p:ext uri="{BB962C8B-B14F-4D97-AF65-F5344CB8AC3E}">
        <p14:creationId xmlns:p14="http://schemas.microsoft.com/office/powerpoint/2010/main" val="230825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397C5D6-F2B2-6617-5C55-D763295A9869}"/>
              </a:ext>
            </a:extLst>
          </p:cNvPr>
          <p:cNvGraphicFramePr>
            <a:graphicFrameLocks noGrp="1"/>
          </p:cNvGraphicFramePr>
          <p:nvPr>
            <p:ph idx="1"/>
            <p:extLst>
              <p:ext uri="{D42A27DB-BD31-4B8C-83A1-F6EECF244321}">
                <p14:modId xmlns:p14="http://schemas.microsoft.com/office/powerpoint/2010/main" val="4282460269"/>
              </p:ext>
            </p:extLst>
          </p:nvPr>
        </p:nvGraphicFramePr>
        <p:xfrm>
          <a:off x="635000" y="1049866"/>
          <a:ext cx="10515600" cy="1828800"/>
        </p:xfrm>
        <a:graphic>
          <a:graphicData uri="http://schemas.openxmlformats.org/drawingml/2006/table">
            <a:tbl>
              <a:tblPr/>
              <a:tblGrid>
                <a:gridCol w="3505200">
                  <a:extLst>
                    <a:ext uri="{9D8B030D-6E8A-4147-A177-3AD203B41FA5}">
                      <a16:colId xmlns:a16="http://schemas.microsoft.com/office/drawing/2014/main" val="2036312855"/>
                    </a:ext>
                  </a:extLst>
                </a:gridCol>
                <a:gridCol w="3505200">
                  <a:extLst>
                    <a:ext uri="{9D8B030D-6E8A-4147-A177-3AD203B41FA5}">
                      <a16:colId xmlns:a16="http://schemas.microsoft.com/office/drawing/2014/main" val="3587204511"/>
                    </a:ext>
                  </a:extLst>
                </a:gridCol>
                <a:gridCol w="3505200">
                  <a:extLst>
                    <a:ext uri="{9D8B030D-6E8A-4147-A177-3AD203B41FA5}">
                      <a16:colId xmlns:a16="http://schemas.microsoft.com/office/drawing/2014/main" val="3075599530"/>
                    </a:ext>
                  </a:extLst>
                </a:gridCol>
              </a:tblGrid>
              <a:tr h="0">
                <a:tc>
                  <a:txBody>
                    <a:bodyPr/>
                    <a:lstStyle/>
                    <a:p>
                      <a:pPr>
                        <a:buNone/>
                      </a:pPr>
                      <a:r>
                        <a:rPr lang="en-IN" b="1"/>
                        <a:t>Neighbor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a:t>Distance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1" dirty="0"/>
                        <a:t>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9906500"/>
                  </a:ext>
                </a:extLst>
              </a:tr>
              <a:tr h="0">
                <a:tc>
                  <a:txBody>
                    <a:bodyPr/>
                    <a:lstStyle/>
                    <a:p>
                      <a:pPr>
                        <a:buNone/>
                      </a:pPr>
                      <a:r>
                        <a:rPr lang="en-IN" b="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0"/>
                        <a:t>7.07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995639"/>
                  </a:ext>
                </a:extLst>
              </a:tr>
              <a:tr h="0">
                <a:tc>
                  <a:txBody>
                    <a:bodyPr/>
                    <a:lstStyle/>
                    <a:p>
                      <a:pPr>
                        <a:buNone/>
                      </a:pPr>
                      <a:r>
                        <a:rPr lang="en-IN" b="0"/>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0"/>
                        <a:t>11.18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Female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5498116"/>
                  </a:ext>
                </a:extLst>
              </a:tr>
              <a:tr h="0">
                <a:tc>
                  <a:txBody>
                    <a:bodyPr/>
                    <a:lstStyle/>
                    <a:p>
                      <a:pPr>
                        <a:buNone/>
                      </a:pPr>
                      <a:r>
                        <a:rPr lang="en-IN" b="0" dirty="0"/>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0"/>
                        <a:t>14.14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9026035"/>
                  </a:ext>
                </a:extLst>
              </a:tr>
              <a:tr h="0">
                <a:tc>
                  <a:txBody>
                    <a:bodyPr/>
                    <a:lstStyle/>
                    <a:p>
                      <a:pPr>
                        <a:buNone/>
                      </a:pPr>
                      <a:r>
                        <a:rPr lang="en-IN" b="0"/>
                        <a:t>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b="0" dirty="0"/>
                        <a:t>15.62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Female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324638"/>
                  </a:ext>
                </a:extLst>
              </a:tr>
            </a:tbl>
          </a:graphicData>
        </a:graphic>
      </p:graphicFrame>
      <p:sp>
        <p:nvSpPr>
          <p:cNvPr id="5" name="Rectangle 1">
            <a:extLst>
              <a:ext uri="{FF2B5EF4-FFF2-40B4-BE49-F238E27FC236}">
                <a16:creationId xmlns:a16="http://schemas.microsoft.com/office/drawing/2014/main" id="{57BA4869-A249-80D1-E59D-C78AEEE2B28D}"/>
              </a:ext>
            </a:extLst>
          </p:cNvPr>
          <p:cNvSpPr>
            <a:spLocks noChangeArrowheads="1"/>
          </p:cNvSpPr>
          <p:nvPr/>
        </p:nvSpPr>
        <p:spPr bwMode="auto">
          <a:xfrm>
            <a:off x="838200" y="421158"/>
            <a:ext cx="4174067"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Arial" panose="020B0604020202020204" pitchFamily="34" charset="0"/>
              </a:rPr>
              <a:t>Step 2: Sort by Distance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9CBAFCEF-C285-8151-8BC8-E5A59B628956}"/>
              </a:ext>
            </a:extLst>
          </p:cNvPr>
          <p:cNvSpPr txBox="1"/>
          <p:nvPr/>
        </p:nvSpPr>
        <p:spPr>
          <a:xfrm>
            <a:off x="838200" y="3102172"/>
            <a:ext cx="6096000" cy="1754326"/>
          </a:xfrm>
          <a:prstGeom prst="rect">
            <a:avLst/>
          </a:prstGeom>
          <a:noFill/>
        </p:spPr>
        <p:txBody>
          <a:bodyPr wrap="square">
            <a:spAutoFit/>
          </a:bodyPr>
          <a:lstStyle/>
          <a:p>
            <a:pPr algn="l">
              <a:buNone/>
            </a:pPr>
            <a:r>
              <a:rPr lang="en-IN" b="1" i="0" u="none" strike="noStrike" dirty="0">
                <a:solidFill>
                  <a:srgbClr val="000000"/>
                </a:solidFill>
                <a:effectLst/>
              </a:rPr>
              <a:t>Step 3: Choose K</a:t>
            </a:r>
          </a:p>
          <a:p>
            <a:pPr algn="l">
              <a:buNone/>
            </a:pPr>
            <a:r>
              <a:rPr lang="en-IN" b="0" i="0" u="none" strike="noStrike" dirty="0">
                <a:solidFill>
                  <a:srgbClr val="000000"/>
                </a:solidFill>
                <a:effectLst/>
              </a:rPr>
              <a:t>Let’s choose </a:t>
            </a:r>
            <a:r>
              <a:rPr lang="en-IN" b="1" i="0" u="none" strike="noStrike" dirty="0">
                <a:solidFill>
                  <a:srgbClr val="000000"/>
                </a:solidFill>
                <a:effectLst/>
              </a:rPr>
              <a:t>K = 3</a:t>
            </a:r>
            <a:r>
              <a:rPr lang="en-IN" b="0" i="0" u="none" strike="noStrike" dirty="0">
                <a:solidFill>
                  <a:srgbClr val="000000"/>
                </a:solidFill>
                <a:effectLst/>
              </a:rPr>
              <a:t> (the 3 nearest </a:t>
            </a:r>
            <a:r>
              <a:rPr lang="en-IN" b="0" i="0" u="none" strike="noStrike" dirty="0" err="1">
                <a:solidFill>
                  <a:srgbClr val="000000"/>
                </a:solidFill>
                <a:effectLst/>
              </a:rPr>
              <a:t>neighbors</a:t>
            </a:r>
            <a:r>
              <a:rPr lang="en-IN" b="0" i="0" u="none" strike="noStrike" dirty="0">
                <a:solidFill>
                  <a:srgbClr val="000000"/>
                </a:solidFill>
                <a:effectLst/>
              </a:rPr>
              <a:t>).</a:t>
            </a:r>
          </a:p>
          <a:p>
            <a:pPr algn="l">
              <a:buNone/>
            </a:pPr>
            <a:r>
              <a:rPr lang="en-IN" b="0" i="0" u="none" strike="noStrike" dirty="0">
                <a:solidFill>
                  <a:srgbClr val="000000"/>
                </a:solidFill>
                <a:effectLst/>
              </a:rPr>
              <a:t>So, the nearest 3 are:</a:t>
            </a:r>
          </a:p>
          <a:p>
            <a:pPr algn="l">
              <a:buFont typeface="Arial" panose="020B0604020202020204" pitchFamily="34" charset="0"/>
              <a:buChar char="•"/>
            </a:pPr>
            <a:r>
              <a:rPr lang="en-IN" b="0" i="0" u="none" strike="noStrike" dirty="0">
                <a:solidFill>
                  <a:srgbClr val="000000"/>
                </a:solidFill>
                <a:effectLst/>
              </a:rPr>
              <a:t>A (Male)</a:t>
            </a:r>
          </a:p>
          <a:p>
            <a:pPr algn="l">
              <a:buFont typeface="Arial" panose="020B0604020202020204" pitchFamily="34" charset="0"/>
              <a:buChar char="•"/>
            </a:pPr>
            <a:r>
              <a:rPr lang="en-IN" b="0" i="0" u="none" strike="noStrike" dirty="0">
                <a:solidFill>
                  <a:srgbClr val="000000"/>
                </a:solidFill>
                <a:effectLst/>
              </a:rPr>
              <a:t>B (Female)</a:t>
            </a:r>
          </a:p>
          <a:p>
            <a:pPr algn="l">
              <a:buFont typeface="Arial" panose="020B0604020202020204" pitchFamily="34" charset="0"/>
              <a:buChar char="•"/>
            </a:pPr>
            <a:r>
              <a:rPr lang="en-IN" b="0" i="0" u="none" strike="noStrike" dirty="0">
                <a:solidFill>
                  <a:srgbClr val="000000"/>
                </a:solidFill>
                <a:effectLst/>
              </a:rPr>
              <a:t>C (Male)</a:t>
            </a:r>
          </a:p>
        </p:txBody>
      </p:sp>
      <p:sp>
        <p:nvSpPr>
          <p:cNvPr id="9" name="TextBox 8">
            <a:extLst>
              <a:ext uri="{FF2B5EF4-FFF2-40B4-BE49-F238E27FC236}">
                <a16:creationId xmlns:a16="http://schemas.microsoft.com/office/drawing/2014/main" id="{10D9435D-5331-DD05-C74C-040CEC5B54F9}"/>
              </a:ext>
            </a:extLst>
          </p:cNvPr>
          <p:cNvSpPr txBox="1"/>
          <p:nvPr/>
        </p:nvSpPr>
        <p:spPr>
          <a:xfrm>
            <a:off x="838200" y="5069470"/>
            <a:ext cx="6096000" cy="1477328"/>
          </a:xfrm>
          <a:prstGeom prst="rect">
            <a:avLst/>
          </a:prstGeom>
          <a:noFill/>
        </p:spPr>
        <p:txBody>
          <a:bodyPr wrap="square">
            <a:spAutoFit/>
          </a:bodyPr>
          <a:lstStyle/>
          <a:p>
            <a:pPr algn="l">
              <a:buNone/>
            </a:pPr>
            <a:r>
              <a:rPr lang="en-IN" b="1" i="0" u="none" strike="noStrike" dirty="0">
                <a:solidFill>
                  <a:srgbClr val="000000"/>
                </a:solidFill>
                <a:effectLst/>
              </a:rPr>
              <a:t>Step 4: Majority Vote</a:t>
            </a:r>
          </a:p>
          <a:p>
            <a:pPr algn="l">
              <a:buNone/>
            </a:pPr>
            <a:r>
              <a:rPr lang="en-IN" b="0" i="0" u="none" strike="noStrike" dirty="0">
                <a:solidFill>
                  <a:srgbClr val="000000"/>
                </a:solidFill>
                <a:effectLst/>
              </a:rPr>
              <a:t>Among these 3:</a:t>
            </a:r>
          </a:p>
          <a:p>
            <a:pPr algn="l">
              <a:buFont typeface="Arial" panose="020B0604020202020204" pitchFamily="34" charset="0"/>
              <a:buChar char="•"/>
            </a:pPr>
            <a:r>
              <a:rPr lang="en-IN" b="0" i="0" u="none" strike="noStrike" dirty="0">
                <a:solidFill>
                  <a:srgbClr val="000000"/>
                </a:solidFill>
                <a:effectLst/>
              </a:rPr>
              <a:t>Male = 2</a:t>
            </a:r>
          </a:p>
          <a:p>
            <a:pPr algn="l">
              <a:buFont typeface="Arial" panose="020B0604020202020204" pitchFamily="34" charset="0"/>
              <a:buChar char="•"/>
            </a:pPr>
            <a:r>
              <a:rPr lang="en-IN" b="0" i="0" u="none" strike="noStrike" dirty="0">
                <a:solidFill>
                  <a:srgbClr val="000000"/>
                </a:solidFill>
                <a:effectLst/>
              </a:rPr>
              <a:t>Female = 1</a:t>
            </a:r>
          </a:p>
          <a:p>
            <a:pPr algn="l">
              <a:buNone/>
            </a:pPr>
            <a:r>
              <a:rPr lang="en-IN" b="0" i="0" u="none" strike="noStrike" dirty="0">
                <a:solidFill>
                  <a:srgbClr val="000000"/>
                </a:solidFill>
                <a:effectLst/>
              </a:rPr>
              <a:t>✅ </a:t>
            </a:r>
            <a:r>
              <a:rPr lang="en-IN" b="1" i="0" u="none" strike="noStrike" dirty="0">
                <a:solidFill>
                  <a:srgbClr val="000000"/>
                </a:solidFill>
                <a:effectLst/>
              </a:rPr>
              <a:t>Predicted class = Male</a:t>
            </a:r>
            <a:endParaRPr lang="en-IN" b="0" i="0" u="none" strike="noStrike" dirty="0">
              <a:solidFill>
                <a:srgbClr val="000000"/>
              </a:solidFill>
              <a:effectLst/>
            </a:endParaRPr>
          </a:p>
        </p:txBody>
      </p:sp>
    </p:spTree>
    <p:extLst>
      <p:ext uri="{BB962C8B-B14F-4D97-AF65-F5344CB8AC3E}">
        <p14:creationId xmlns:p14="http://schemas.microsoft.com/office/powerpoint/2010/main" val="376176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F027-4C08-46C9-98DB-D7F673DB7832}"/>
              </a:ext>
            </a:extLst>
          </p:cNvPr>
          <p:cNvSpPr>
            <a:spLocks noGrp="1"/>
          </p:cNvSpPr>
          <p:nvPr>
            <p:ph type="title"/>
          </p:nvPr>
        </p:nvSpPr>
        <p:spPr/>
        <p:txBody>
          <a:bodyPr/>
          <a:lstStyle/>
          <a:p>
            <a:r>
              <a:rPr lang="en-US" dirty="0"/>
              <a:t>ID3 algorithm</a:t>
            </a:r>
          </a:p>
        </p:txBody>
      </p:sp>
      <p:sp>
        <p:nvSpPr>
          <p:cNvPr id="3" name="Content Placeholder 2">
            <a:extLst>
              <a:ext uri="{FF2B5EF4-FFF2-40B4-BE49-F238E27FC236}">
                <a16:creationId xmlns:a16="http://schemas.microsoft.com/office/drawing/2014/main" id="{D9ABB19F-A836-F234-ACE4-9FA694B57E0D}"/>
              </a:ext>
            </a:extLst>
          </p:cNvPr>
          <p:cNvSpPr>
            <a:spLocks noGrp="1"/>
          </p:cNvSpPr>
          <p:nvPr>
            <p:ph idx="1"/>
          </p:nvPr>
        </p:nvSpPr>
        <p:spPr/>
        <p:txBody>
          <a:bodyPr/>
          <a:lstStyle/>
          <a:p>
            <a:r>
              <a:rPr lang="en-IN" b="1" dirty="0"/>
              <a:t>ID3 (Iterative </a:t>
            </a:r>
            <a:r>
              <a:rPr lang="en-IN" b="1" dirty="0" err="1"/>
              <a:t>Dichotomiser</a:t>
            </a:r>
            <a:r>
              <a:rPr lang="en-IN" b="1" dirty="0"/>
              <a:t> 3)</a:t>
            </a:r>
            <a:r>
              <a:rPr lang="en-IN" dirty="0"/>
              <a:t> is a </a:t>
            </a:r>
            <a:r>
              <a:rPr lang="en-IN" b="1" dirty="0"/>
              <a:t>decision tree algorithm</a:t>
            </a:r>
            <a:r>
              <a:rPr lang="en-IN" dirty="0"/>
              <a:t> developed by </a:t>
            </a:r>
            <a:r>
              <a:rPr lang="en-IN" i="1" dirty="0"/>
              <a:t>Ross Quinlan</a:t>
            </a:r>
            <a:r>
              <a:rPr lang="en-IN" dirty="0"/>
              <a:t> in 1986.</a:t>
            </a:r>
          </a:p>
          <a:p>
            <a:r>
              <a:rPr lang="en-IN" dirty="0"/>
              <a:t>It’s used for </a:t>
            </a:r>
            <a:r>
              <a:rPr lang="en-IN" b="1" dirty="0"/>
              <a:t>classification</a:t>
            </a:r>
            <a:r>
              <a:rPr lang="en-IN" dirty="0"/>
              <a:t> tasks — that is, predicting </a:t>
            </a:r>
            <a:r>
              <a:rPr lang="en-IN" b="1" dirty="0"/>
              <a:t>categorical outcomes</a:t>
            </a:r>
            <a:r>
              <a:rPr lang="en-IN" dirty="0"/>
              <a:t> (like </a:t>
            </a:r>
            <a:r>
              <a:rPr lang="en-IN" i="1" dirty="0"/>
              <a:t>Yes/No</a:t>
            </a:r>
            <a:r>
              <a:rPr lang="en-IN" dirty="0"/>
              <a:t>, </a:t>
            </a:r>
            <a:r>
              <a:rPr lang="en-IN" i="1" dirty="0"/>
              <a:t>Play/Don’t Play</a:t>
            </a:r>
            <a:r>
              <a:rPr lang="en-IN" dirty="0"/>
              <a:t>, etc.).</a:t>
            </a:r>
          </a:p>
          <a:p>
            <a:r>
              <a:rPr lang="en-IN" dirty="0"/>
              <a:t>ID3 builds a decision tree by </a:t>
            </a:r>
            <a:r>
              <a:rPr lang="en-IN" b="1" dirty="0"/>
              <a:t>choosing the attribute that gives the most information</a:t>
            </a:r>
            <a:r>
              <a:rPr lang="en-IN" dirty="0"/>
              <a:t> about the target class at each step/which attribute should be tested at the root of the tree?</a:t>
            </a:r>
          </a:p>
          <a:p>
            <a:r>
              <a:rPr lang="en-US" dirty="0"/>
              <a:t>Each instance attribute is evaluated using a statistical test to determine how well it alone classifies the training examples. The best attribute is selected and used as the test at the root node of the tree. </a:t>
            </a:r>
          </a:p>
        </p:txBody>
      </p:sp>
    </p:spTree>
    <p:extLst>
      <p:ext uri="{BB962C8B-B14F-4D97-AF65-F5344CB8AC3E}">
        <p14:creationId xmlns:p14="http://schemas.microsoft.com/office/powerpoint/2010/main" val="2748047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F2F02-5464-45BC-FA95-ACEEAB88B1B1}"/>
              </a:ext>
            </a:extLst>
          </p:cNvPr>
          <p:cNvSpPr>
            <a:spLocks noGrp="1"/>
          </p:cNvSpPr>
          <p:nvPr>
            <p:ph type="title"/>
          </p:nvPr>
        </p:nvSpPr>
        <p:spPr/>
        <p:txBody>
          <a:bodyPr/>
          <a:lstStyle/>
          <a:p>
            <a:r>
              <a:rPr lang="en-US" dirty="0"/>
              <a:t>Artificial Neural Networks</a:t>
            </a:r>
          </a:p>
        </p:txBody>
      </p:sp>
      <p:sp>
        <p:nvSpPr>
          <p:cNvPr id="3" name="Content Placeholder 2">
            <a:extLst>
              <a:ext uri="{FF2B5EF4-FFF2-40B4-BE49-F238E27FC236}">
                <a16:creationId xmlns:a16="http://schemas.microsoft.com/office/drawing/2014/main" id="{92722486-CF14-F494-C52A-DEC84460FDE8}"/>
              </a:ext>
            </a:extLst>
          </p:cNvPr>
          <p:cNvSpPr>
            <a:spLocks noGrp="1"/>
          </p:cNvSpPr>
          <p:nvPr>
            <p:ph idx="1"/>
          </p:nvPr>
        </p:nvSpPr>
        <p:spPr/>
        <p:txBody>
          <a:bodyPr/>
          <a:lstStyle/>
          <a:p>
            <a:r>
              <a:rPr lang="en-IN" dirty="0"/>
              <a:t>An </a:t>
            </a:r>
            <a:r>
              <a:rPr lang="en-IN" b="1" dirty="0"/>
              <a:t>Artificial Neural Network</a:t>
            </a:r>
            <a:r>
              <a:rPr lang="en-IN" dirty="0"/>
              <a:t> is a </a:t>
            </a:r>
            <a:r>
              <a:rPr lang="en-IN" b="1" dirty="0"/>
              <a:t>computational model</a:t>
            </a:r>
            <a:r>
              <a:rPr lang="en-IN" dirty="0"/>
              <a:t> inspired by how the </a:t>
            </a:r>
            <a:r>
              <a:rPr lang="en-IN" b="1" dirty="0"/>
              <a:t>human brain</a:t>
            </a:r>
            <a:r>
              <a:rPr lang="en-IN" dirty="0"/>
              <a:t> processes information. Just like the brain uses neurons to process data and make decisions, ANNs use artificial neurons to </a:t>
            </a:r>
            <a:r>
              <a:rPr lang="en-IN" dirty="0" err="1"/>
              <a:t>analyze</a:t>
            </a:r>
            <a:r>
              <a:rPr lang="en-IN" dirty="0"/>
              <a:t> data, identify patterns and make predictions</a:t>
            </a:r>
          </a:p>
          <a:p>
            <a:r>
              <a:rPr lang="en-IN" dirty="0"/>
              <a:t>These networks consist of layers of interconnected neurons that work together to solve complex problems.</a:t>
            </a:r>
          </a:p>
          <a:p>
            <a:r>
              <a:rPr lang="en-IN" dirty="0"/>
              <a:t>The key idea is that ANNs can "learn" from the data they process, just as our brain learns from experience.</a:t>
            </a:r>
            <a:endParaRPr lang="en-US" dirty="0"/>
          </a:p>
        </p:txBody>
      </p:sp>
    </p:spTree>
    <p:extLst>
      <p:ext uri="{BB962C8B-B14F-4D97-AF65-F5344CB8AC3E}">
        <p14:creationId xmlns:p14="http://schemas.microsoft.com/office/powerpoint/2010/main" val="1890422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C63B6-5723-B66D-87BE-A36828E5C8A7}"/>
              </a:ext>
            </a:extLst>
          </p:cNvPr>
          <p:cNvSpPr>
            <a:spLocks noGrp="1"/>
          </p:cNvSpPr>
          <p:nvPr>
            <p:ph type="title"/>
          </p:nvPr>
        </p:nvSpPr>
        <p:spPr/>
        <p:txBody>
          <a:bodyPr/>
          <a:lstStyle/>
          <a:p>
            <a:r>
              <a:rPr lang="en-US" dirty="0"/>
              <a:t>Structure of ANN</a:t>
            </a:r>
          </a:p>
        </p:txBody>
      </p:sp>
      <p:sp>
        <p:nvSpPr>
          <p:cNvPr id="3" name="Content Placeholder 2">
            <a:extLst>
              <a:ext uri="{FF2B5EF4-FFF2-40B4-BE49-F238E27FC236}">
                <a16:creationId xmlns:a16="http://schemas.microsoft.com/office/drawing/2014/main" id="{00E8F054-C404-0A0E-1E68-06FD04AFEF75}"/>
              </a:ext>
            </a:extLst>
          </p:cNvPr>
          <p:cNvSpPr>
            <a:spLocks noGrp="1"/>
          </p:cNvSpPr>
          <p:nvPr>
            <p:ph idx="1"/>
          </p:nvPr>
        </p:nvSpPr>
        <p:spPr>
          <a:xfrm>
            <a:off x="838200" y="1487837"/>
            <a:ext cx="10515600" cy="4689126"/>
          </a:xfrm>
        </p:spPr>
        <p:txBody>
          <a:bodyPr/>
          <a:lstStyle/>
          <a:p>
            <a:r>
              <a:rPr lang="en-US" dirty="0"/>
              <a:t>An ANN is made up of layers.</a:t>
            </a:r>
          </a:p>
          <a:p>
            <a:r>
              <a:rPr lang="en-US" b="1" dirty="0"/>
              <a:t>Input layer </a:t>
            </a:r>
            <a:r>
              <a:rPr lang="en-US" dirty="0"/>
              <a:t>- </a:t>
            </a:r>
            <a:r>
              <a:rPr lang="en-IN" dirty="0"/>
              <a:t>Receives data (features) and pass it onto next layer.</a:t>
            </a:r>
            <a:endParaRPr lang="en-US" dirty="0"/>
          </a:p>
          <a:p>
            <a:r>
              <a:rPr lang="en-US" b="1" dirty="0"/>
              <a:t>Hidden layers </a:t>
            </a:r>
            <a:r>
              <a:rPr lang="en-US" dirty="0"/>
              <a:t>- </a:t>
            </a:r>
            <a:r>
              <a:rPr lang="en-IN" dirty="0"/>
              <a:t>Process data using weighted connections and activation functions.</a:t>
            </a:r>
            <a:endParaRPr lang="en-US" dirty="0"/>
          </a:p>
          <a:p>
            <a:r>
              <a:rPr lang="en-US" b="1" dirty="0"/>
              <a:t>Output Layer - </a:t>
            </a:r>
            <a:r>
              <a:rPr lang="en-IN" dirty="0"/>
              <a:t>Produces the final result or prediction.</a:t>
            </a:r>
            <a:endParaRPr lang="en-US" b="1" dirty="0"/>
          </a:p>
        </p:txBody>
      </p:sp>
      <p:pic>
        <p:nvPicPr>
          <p:cNvPr id="7" name="Picture 6">
            <a:extLst>
              <a:ext uri="{FF2B5EF4-FFF2-40B4-BE49-F238E27FC236}">
                <a16:creationId xmlns:a16="http://schemas.microsoft.com/office/drawing/2014/main" id="{92DA3194-0288-8851-5C5F-8FCA08E9A72A}"/>
              </a:ext>
            </a:extLst>
          </p:cNvPr>
          <p:cNvPicPr>
            <a:picLocks noChangeAspect="1"/>
          </p:cNvPicPr>
          <p:nvPr/>
        </p:nvPicPr>
        <p:blipFill>
          <a:blip r:embed="rId3"/>
          <a:stretch>
            <a:fillRect/>
          </a:stretch>
        </p:blipFill>
        <p:spPr>
          <a:xfrm>
            <a:off x="3510603" y="3832400"/>
            <a:ext cx="5170794" cy="2688956"/>
          </a:xfrm>
          <a:prstGeom prst="rect">
            <a:avLst/>
          </a:prstGeom>
        </p:spPr>
      </p:pic>
    </p:spTree>
    <p:extLst>
      <p:ext uri="{BB962C8B-B14F-4D97-AF65-F5344CB8AC3E}">
        <p14:creationId xmlns:p14="http://schemas.microsoft.com/office/powerpoint/2010/main" val="757783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2C4B-ADD7-F5DE-B020-89464AEB8DBD}"/>
              </a:ext>
            </a:extLst>
          </p:cNvPr>
          <p:cNvSpPr>
            <a:spLocks noGrp="1"/>
          </p:cNvSpPr>
          <p:nvPr>
            <p:ph type="title"/>
          </p:nvPr>
        </p:nvSpPr>
        <p:spPr/>
        <p:txBody>
          <a:bodyPr/>
          <a:lstStyle/>
          <a:p>
            <a:r>
              <a:rPr lang="en-US" dirty="0"/>
              <a:t>Important Key Terms</a:t>
            </a:r>
          </a:p>
        </p:txBody>
      </p:sp>
      <p:sp>
        <p:nvSpPr>
          <p:cNvPr id="3" name="Content Placeholder 2">
            <a:extLst>
              <a:ext uri="{FF2B5EF4-FFF2-40B4-BE49-F238E27FC236}">
                <a16:creationId xmlns:a16="http://schemas.microsoft.com/office/drawing/2014/main" id="{CE5E585D-3232-97D8-0823-70A2D13276D0}"/>
              </a:ext>
            </a:extLst>
          </p:cNvPr>
          <p:cNvSpPr>
            <a:spLocks noGrp="1"/>
          </p:cNvSpPr>
          <p:nvPr>
            <p:ph idx="1"/>
          </p:nvPr>
        </p:nvSpPr>
        <p:spPr/>
        <p:txBody>
          <a:bodyPr>
            <a:normAutofit fontScale="92500" lnSpcReduction="20000"/>
          </a:bodyPr>
          <a:lstStyle/>
          <a:p>
            <a:r>
              <a:rPr lang="en-US" b="1" dirty="0"/>
              <a:t>Neuron</a:t>
            </a:r>
            <a:r>
              <a:rPr lang="en-US" dirty="0"/>
              <a:t> - </a:t>
            </a:r>
            <a:r>
              <a:rPr lang="en-IN" dirty="0"/>
              <a:t>Basic unit that receives input, applies weights, and produces an output.</a:t>
            </a:r>
          </a:p>
          <a:p>
            <a:r>
              <a:rPr lang="en-IN" b="1" dirty="0"/>
              <a:t>Input</a:t>
            </a:r>
            <a:r>
              <a:rPr lang="en-IN" dirty="0"/>
              <a:t> - The features or data points fed into the network.</a:t>
            </a:r>
          </a:p>
          <a:p>
            <a:r>
              <a:rPr lang="en-IN" b="1" dirty="0"/>
              <a:t>Weights</a:t>
            </a:r>
            <a:r>
              <a:rPr lang="en-IN" dirty="0"/>
              <a:t> (w) - Connections between neurons that control the influence of one neuron on another. Numbers that represent the strength or importance of each input connection. They are adjusted during learning.</a:t>
            </a:r>
          </a:p>
          <a:p>
            <a:r>
              <a:rPr lang="en-IN" b="1" dirty="0"/>
              <a:t>Bias</a:t>
            </a:r>
            <a:r>
              <a:rPr lang="en-IN" dirty="0"/>
              <a:t> (b) - A constant added to shift the activation function — helps the model fit better. </a:t>
            </a:r>
          </a:p>
          <a:p>
            <a:r>
              <a:rPr lang="en-IN" b="1" dirty="0"/>
              <a:t>Activation</a:t>
            </a:r>
            <a:r>
              <a:rPr lang="en-IN" dirty="0"/>
              <a:t> </a:t>
            </a:r>
            <a:r>
              <a:rPr lang="en-IN" b="1" dirty="0"/>
              <a:t>Function</a:t>
            </a:r>
            <a:r>
              <a:rPr lang="en-IN" dirty="0"/>
              <a:t>: It is a mathematical function that determines the output of a neuron based on its input. It should "activate" the neuron. it introduces non-linearity into the model, allowing it to learn more complex patterns.  Examples: Step, Sigmoid, </a:t>
            </a:r>
            <a:r>
              <a:rPr lang="en-IN" dirty="0" err="1"/>
              <a:t>ReLU</a:t>
            </a:r>
            <a:r>
              <a:rPr lang="en-IN" dirty="0"/>
              <a:t>, Tanh. </a:t>
            </a:r>
            <a:endParaRPr lang="en-US" dirty="0"/>
          </a:p>
        </p:txBody>
      </p:sp>
    </p:spTree>
    <p:extLst>
      <p:ext uri="{BB962C8B-B14F-4D97-AF65-F5344CB8AC3E}">
        <p14:creationId xmlns:p14="http://schemas.microsoft.com/office/powerpoint/2010/main" val="19749726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F95B-564A-B2BD-8A89-5E0F5F5E40C4}"/>
              </a:ext>
            </a:extLst>
          </p:cNvPr>
          <p:cNvSpPr>
            <a:spLocks noGrp="1"/>
          </p:cNvSpPr>
          <p:nvPr>
            <p:ph type="title"/>
          </p:nvPr>
        </p:nvSpPr>
        <p:spPr/>
        <p:txBody>
          <a:bodyPr/>
          <a:lstStyle/>
          <a:p>
            <a:r>
              <a:rPr lang="en-US" dirty="0"/>
              <a:t>Single Layer Perceptron</a:t>
            </a:r>
          </a:p>
        </p:txBody>
      </p:sp>
      <p:sp>
        <p:nvSpPr>
          <p:cNvPr id="3" name="Content Placeholder 2">
            <a:extLst>
              <a:ext uri="{FF2B5EF4-FFF2-40B4-BE49-F238E27FC236}">
                <a16:creationId xmlns:a16="http://schemas.microsoft.com/office/drawing/2014/main" id="{3FFA0E59-3789-FF20-BF00-7338C98BB56D}"/>
              </a:ext>
            </a:extLst>
          </p:cNvPr>
          <p:cNvSpPr>
            <a:spLocks noGrp="1"/>
          </p:cNvSpPr>
          <p:nvPr>
            <p:ph idx="1"/>
          </p:nvPr>
        </p:nvSpPr>
        <p:spPr/>
        <p:txBody>
          <a:bodyPr>
            <a:normAutofit fontScale="92500" lnSpcReduction="20000"/>
          </a:bodyPr>
          <a:lstStyle/>
          <a:p>
            <a:r>
              <a:rPr lang="en-IN" dirty="0"/>
              <a:t>A </a:t>
            </a:r>
            <a:r>
              <a:rPr lang="en-IN" b="1" dirty="0"/>
              <a:t>perceptron</a:t>
            </a:r>
            <a:r>
              <a:rPr lang="en-IN" dirty="0"/>
              <a:t> is a mathematical model inspired by how a single neuron in the human brain works.</a:t>
            </a:r>
          </a:p>
          <a:p>
            <a:r>
              <a:rPr lang="en-IN" dirty="0"/>
              <a:t>A </a:t>
            </a:r>
            <a:r>
              <a:rPr lang="en-IN" b="1" dirty="0"/>
              <a:t>Single-Layer Perceptron (SLP)</a:t>
            </a:r>
            <a:r>
              <a:rPr lang="en-IN" dirty="0"/>
              <a:t> is the </a:t>
            </a:r>
            <a:r>
              <a:rPr lang="en-IN" b="1" dirty="0"/>
              <a:t>simplest form of an ANN</a:t>
            </a:r>
            <a:r>
              <a:rPr lang="en-IN" dirty="0"/>
              <a:t> —</a:t>
            </a:r>
            <a:br>
              <a:rPr lang="en-IN" dirty="0"/>
            </a:br>
            <a:r>
              <a:rPr lang="en-IN" dirty="0"/>
              <a:t>it has </a:t>
            </a:r>
            <a:r>
              <a:rPr lang="en-IN" b="1" dirty="0"/>
              <a:t>one input layer</a:t>
            </a:r>
            <a:r>
              <a:rPr lang="en-IN" dirty="0"/>
              <a:t> and </a:t>
            </a:r>
            <a:r>
              <a:rPr lang="en-IN" b="1" dirty="0"/>
              <a:t>one output layer</a:t>
            </a:r>
            <a:r>
              <a:rPr lang="en-IN" dirty="0"/>
              <a:t>, with </a:t>
            </a:r>
            <a:r>
              <a:rPr lang="en-IN" b="1" dirty="0"/>
              <a:t>no hidden layers</a:t>
            </a:r>
            <a:r>
              <a:rPr lang="en-IN" dirty="0"/>
              <a:t>.</a:t>
            </a:r>
          </a:p>
          <a:p>
            <a:r>
              <a:rPr lang="en-IN" dirty="0"/>
              <a:t>It takes multiple inputs, applies </a:t>
            </a:r>
            <a:r>
              <a:rPr lang="en-IN" b="1" dirty="0"/>
              <a:t>weights</a:t>
            </a:r>
            <a:r>
              <a:rPr lang="en-IN" dirty="0"/>
              <a:t> to them, sums them up, and passes the result through an </a:t>
            </a:r>
            <a:r>
              <a:rPr lang="en-IN" b="1" dirty="0"/>
              <a:t>activation function</a:t>
            </a:r>
            <a:r>
              <a:rPr lang="en-IN" dirty="0"/>
              <a:t> to produce an output.</a:t>
            </a:r>
          </a:p>
          <a:p>
            <a:r>
              <a:rPr lang="en-IN" dirty="0"/>
              <a:t>It basically performs binary classification that maps input features to an output decision, usually classifying data into one of two categories, such as 0 or 1.</a:t>
            </a:r>
          </a:p>
          <a:p>
            <a:r>
              <a:rPr lang="en-IN" dirty="0"/>
              <a:t>It is limited to learning linearly separable patterns. It is effective for tasks where the data can be divided into distinct categories through a straight line. So, </a:t>
            </a:r>
            <a:r>
              <a:rPr lang="en-IN" dirty="0" err="1"/>
              <a:t>perceptrons</a:t>
            </a:r>
            <a:r>
              <a:rPr lang="en-IN" dirty="0"/>
              <a:t> are incapable of learning complex patterns.</a:t>
            </a:r>
          </a:p>
          <a:p>
            <a:endParaRPr lang="en-US" dirty="0"/>
          </a:p>
        </p:txBody>
      </p:sp>
    </p:spTree>
    <p:extLst>
      <p:ext uri="{BB962C8B-B14F-4D97-AF65-F5344CB8AC3E}">
        <p14:creationId xmlns:p14="http://schemas.microsoft.com/office/powerpoint/2010/main" val="92048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EFF8E-F3A7-4EFA-A63C-E409EA5C255A}"/>
              </a:ext>
            </a:extLst>
          </p:cNvPr>
          <p:cNvSpPr>
            <a:spLocks noGrp="1"/>
          </p:cNvSpPr>
          <p:nvPr>
            <p:ph type="title"/>
          </p:nvPr>
        </p:nvSpPr>
        <p:spPr/>
        <p:txBody>
          <a:bodyPr/>
          <a:lstStyle/>
          <a:p>
            <a:r>
              <a:rPr lang="en-IN" b="1" dirty="0"/>
              <a:t>Working of Single Layer Perceptron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90B437-CC1E-2B42-2F17-902A345274F1}"/>
                  </a:ext>
                </a:extLst>
              </p:cNvPr>
              <p:cNvSpPr>
                <a:spLocks noGrp="1"/>
              </p:cNvSpPr>
              <p:nvPr>
                <p:ph idx="1"/>
              </p:nvPr>
            </p:nvSpPr>
            <p:spPr>
              <a:xfrm>
                <a:off x="838200" y="1407996"/>
                <a:ext cx="6667500" cy="5297604"/>
              </a:xfrm>
            </p:spPr>
            <p:txBody>
              <a:bodyPr>
                <a:normAutofit/>
              </a:bodyPr>
              <a:lstStyle/>
              <a:p>
                <a:r>
                  <a:rPr lang="en-IN" b="1" dirty="0"/>
                  <a:t>Inputs:</a:t>
                </a:r>
                <a:r>
                  <a:rPr lang="en-IN" dirty="0"/>
                  <a:t>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2</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𝑛</m:t>
                        </m:r>
                      </m:sub>
                    </m:sSub>
                  </m:oMath>
                </a14:m>
                <a:endParaRPr lang="ar-AE" dirty="0"/>
              </a:p>
              <a:p>
                <a:r>
                  <a:rPr lang="en-IN" b="1" dirty="0"/>
                  <a:t>Weights:</a:t>
                </a:r>
                <a:r>
                  <a:rPr lang="en-IN" dirty="0"/>
                  <a:t>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a:latin typeface="Cambria Math" panose="02040503050406030204" pitchFamily="18" charset="0"/>
                          </a:rPr>
                          <m:t>2</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i="1">
                            <a:latin typeface="Cambria Math" panose="02040503050406030204" pitchFamily="18" charset="0"/>
                          </a:rPr>
                          <m:t>𝑛</m:t>
                        </m:r>
                      </m:sub>
                    </m:sSub>
                  </m:oMath>
                </a14:m>
                <a:endParaRPr lang="ar-AE" dirty="0"/>
              </a:p>
              <a:p>
                <a:r>
                  <a:rPr lang="en-IN" b="1" dirty="0"/>
                  <a:t>Compute Weighted Sum:</a:t>
                </a:r>
                <a:endParaRPr lang="en-IN" dirty="0"/>
              </a:p>
              <a:p>
                <a14:m>
                  <m:oMath xmlns:m="http://schemas.openxmlformats.org/officeDocument/2006/math">
                    <m:r>
                      <a:rPr lang="en-IN" i="1">
                        <a:latin typeface="Cambria Math" panose="02040503050406030204" pitchFamily="18" charset="0"/>
                      </a:rPr>
                      <m:t>𝑧</m:t>
                    </m:r>
                    <m:r>
                      <a:rPr lang="en-IN">
                        <a:latin typeface="Cambria Math" panose="02040503050406030204" pitchFamily="18" charset="0"/>
                      </a:rPr>
                      <m:t>=</m:t>
                    </m:r>
                    <m:sSub>
                      <m:sSubPr>
                        <m:ctrlPr>
                          <a:rPr lang="ar-AE" i="1">
                            <a:latin typeface="Cambria Math" panose="02040503050406030204" pitchFamily="18" charset="0"/>
                          </a:rPr>
                        </m:ctrlPr>
                      </m:sSubPr>
                      <m:e>
                        <m:nary>
                          <m:naryPr>
                            <m:chr m:val="∑"/>
                            <m:subHide m:val="on"/>
                            <m:supHide m:val="on"/>
                            <m:ctrlPr>
                              <a:rPr lang="ar-AE"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e>
                        </m:nary>
                        <m:r>
                          <a:rPr lang="ar-AE" i="1">
                            <a:latin typeface="Cambria Math" panose="02040503050406030204" pitchFamily="18" charset="0"/>
                          </a:rPr>
                          <m:t>𝑤</m:t>
                        </m:r>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a:latin typeface="Cambria Math" panose="02040503050406030204" pitchFamily="18" charset="0"/>
                          </a:rPr>
                          <m:t>2</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2</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i="1">
                            <a:latin typeface="Cambria Math" panose="02040503050406030204" pitchFamily="18" charset="0"/>
                          </a:rPr>
                          <m:t>𝑛</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𝑛</m:t>
                        </m:r>
                      </m:sub>
                    </m:sSub>
                    <m:r>
                      <a:rPr lang="ar-AE">
                        <a:latin typeface="Cambria Math" panose="02040503050406030204" pitchFamily="18" charset="0"/>
                      </a:rPr>
                      <m:t>+</m:t>
                    </m:r>
                    <m:r>
                      <a:rPr lang="ar-AE" i="1">
                        <a:latin typeface="Cambria Math" panose="02040503050406030204" pitchFamily="18" charset="0"/>
                      </a:rPr>
                      <m:t>𝑏</m:t>
                    </m:r>
                  </m:oMath>
                </a14:m>
                <a:endParaRPr lang="ar-AE" dirty="0"/>
              </a:p>
              <a:p>
                <a:pPr marL="0" indent="0">
                  <a:buNone/>
                </a:pPr>
                <a:endParaRPr lang="en-IN" b="1" dirty="0"/>
              </a:p>
              <a:p>
                <a:r>
                  <a:rPr lang="en-IN" b="1" dirty="0"/>
                  <a:t>Apply Activation Function (usually Heaviside Step function):</a:t>
                </a:r>
                <a:endParaRPr lang="en-IN" dirty="0"/>
              </a:p>
              <a:p>
                <a14:m>
                  <m:oMath xmlns:m="http://schemas.openxmlformats.org/officeDocument/2006/math">
                    <m:r>
                      <a:rPr lang="en-IN" i="1">
                        <a:latin typeface="Cambria Math" panose="02040503050406030204" pitchFamily="18" charset="0"/>
                      </a:rPr>
                      <m:t>𝑓</m:t>
                    </m:r>
                    <m:d>
                      <m:dPr>
                        <m:ctrlPr>
                          <a:rPr lang="ar-AE" i="1">
                            <a:latin typeface="Cambria Math" panose="02040503050406030204" pitchFamily="18" charset="0"/>
                          </a:rPr>
                        </m:ctrlPr>
                      </m:dPr>
                      <m:e>
                        <m:r>
                          <a:rPr lang="ar-AE" i="1">
                            <a:latin typeface="Cambria Math" panose="02040503050406030204" pitchFamily="18" charset="0"/>
                          </a:rPr>
                          <m:t>𝑧</m:t>
                        </m:r>
                      </m:e>
                    </m:d>
                    <m:r>
                      <a:rPr lang="ar-AE">
                        <a:latin typeface="Cambria Math" panose="02040503050406030204" pitchFamily="18" charset="0"/>
                      </a:rPr>
                      <m:t>=</m:t>
                    </m:r>
                    <m:r>
                      <a:rPr lang="en-US" b="0" i="1" smtClean="0">
                        <a:latin typeface="Cambria Math" panose="02040503050406030204" pitchFamily="18" charset="0"/>
                      </a:rPr>
                      <m:t>𝑓</m:t>
                    </m:r>
                    <m:r>
                      <a:rPr lang="en-US" b="0" i="0" smtClean="0">
                        <a:latin typeface="Cambria Math" panose="02040503050406030204" pitchFamily="18" charset="0"/>
                      </a:rPr>
                      <m:t>(</m:t>
                    </m:r>
                    <m:nary>
                      <m:naryPr>
                        <m:chr m:val="∑"/>
                        <m:subHide m:val="on"/>
                        <m:supHide m:val="on"/>
                        <m:ctrlPr>
                          <a:rPr lang="ar-AE"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i="1">
                            <a:latin typeface="Cambria Math" panose="02040503050406030204" pitchFamily="18" charset="0"/>
                          </a:rPr>
                          <m:t>=</m:t>
                        </m:r>
                      </m:e>
                    </m:nary>
                    <m:d>
                      <m:dPr>
                        <m:begChr m:val="{"/>
                        <m:endChr m:val=""/>
                        <m:ctrlPr>
                          <a:rPr lang="ar-AE" i="1" smtClean="0">
                            <a:latin typeface="Cambria Math" panose="02040503050406030204" pitchFamily="18" charset="0"/>
                          </a:rPr>
                        </m:ctrlPr>
                      </m:dPr>
                      <m:e>
                        <m:m>
                          <m:mPr>
                            <m:plcHide m:val="on"/>
                            <m:mcs>
                              <m:mc>
                                <m:mcPr>
                                  <m:count m:val="2"/>
                                  <m:mcJc m:val="center"/>
                                </m:mcPr>
                              </m:mc>
                            </m:mcs>
                            <m:ctrlPr>
                              <a:rPr lang="ar-AE" i="1">
                                <a:latin typeface="Cambria Math" panose="02040503050406030204" pitchFamily="18" charset="0"/>
                              </a:rPr>
                            </m:ctrlPr>
                          </m:mPr>
                          <m:mr>
                            <m:e>
                              <m:r>
                                <a:rPr lang="ar-AE">
                                  <a:latin typeface="Cambria Math" panose="02040503050406030204" pitchFamily="18" charset="0"/>
                                </a:rPr>
                                <m:t>1</m:t>
                              </m:r>
                            </m:e>
                            <m:e>
                              <m:r>
                                <m:rPr>
                                  <m:nor/>
                                </m:rPr>
                                <a:rPr lang="en-IN" i="1"/>
                                <m:t>if</m:t>
                              </m:r>
                              <m:r>
                                <m:rPr>
                                  <m:nor/>
                                </m:rPr>
                                <a:rPr lang="en-IN" i="1"/>
                                <m:t> </m:t>
                              </m:r>
                              <m:r>
                                <a:rPr lang="en-IN" i="1">
                                  <a:latin typeface="Cambria Math" panose="02040503050406030204" pitchFamily="18" charset="0"/>
                                </a:rPr>
                                <m:t>𝑧</m:t>
                              </m:r>
                              <m:r>
                                <a:rPr lang="en-IN">
                                  <a:latin typeface="Cambria Math" panose="02040503050406030204" pitchFamily="18" charset="0"/>
                                </a:rPr>
                                <m:t>&gt;0</m:t>
                              </m:r>
                            </m:e>
                          </m:mr>
                          <m:mr>
                            <m:e>
                              <m:r>
                                <a:rPr lang="ar-AE">
                                  <a:latin typeface="Cambria Math" panose="02040503050406030204" pitchFamily="18" charset="0"/>
                                </a:rPr>
                                <m:t>0</m:t>
                              </m:r>
                            </m:e>
                            <m:e>
                              <m:r>
                                <m:rPr>
                                  <m:nor/>
                                </m:rPr>
                                <a:rPr lang="en-IN" i="1"/>
                                <m:t>otherwise</m:t>
                              </m:r>
                            </m:e>
                          </m:mr>
                        </m:m>
                      </m:e>
                    </m:d>
                  </m:oMath>
                </a14:m>
                <a:endParaRPr lang="ar-AE" b="0" dirty="0"/>
              </a:p>
              <a:p>
                <a:r>
                  <a:rPr lang="en-IN" b="1" dirty="0"/>
                  <a:t>Output:</a:t>
                </a:r>
                <a:r>
                  <a:rPr lang="en-IN" dirty="0"/>
                  <a:t> 0 or 1 (for binary classification)</a:t>
                </a:r>
              </a:p>
              <a:p>
                <a:endParaRPr lang="en-US" dirty="0"/>
              </a:p>
            </p:txBody>
          </p:sp>
        </mc:Choice>
        <mc:Fallback xmlns="">
          <p:sp>
            <p:nvSpPr>
              <p:cNvPr id="3" name="Content Placeholder 2">
                <a:extLst>
                  <a:ext uri="{FF2B5EF4-FFF2-40B4-BE49-F238E27FC236}">
                    <a16:creationId xmlns:a16="http://schemas.microsoft.com/office/drawing/2014/main" id="{C690B437-CC1E-2B42-2F17-902A345274F1}"/>
                  </a:ext>
                </a:extLst>
              </p:cNvPr>
              <p:cNvSpPr>
                <a:spLocks noGrp="1" noRot="1" noChangeAspect="1" noMove="1" noResize="1" noEditPoints="1" noAdjustHandles="1" noChangeArrowheads="1" noChangeShapeType="1" noTextEdit="1"/>
              </p:cNvSpPr>
              <p:nvPr>
                <p:ph idx="1"/>
              </p:nvPr>
            </p:nvSpPr>
            <p:spPr>
              <a:xfrm>
                <a:off x="838200" y="1407996"/>
                <a:ext cx="6667500" cy="5297604"/>
              </a:xfrm>
              <a:blipFill>
                <a:blip r:embed="rId3"/>
                <a:stretch>
                  <a:fillRect l="-1714" t="-2153" b="-495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1332897-49B1-4E78-E5D1-0EB38C0430B6}"/>
              </a:ext>
            </a:extLst>
          </p:cNvPr>
          <p:cNvPicPr>
            <a:picLocks noChangeAspect="1"/>
          </p:cNvPicPr>
          <p:nvPr/>
        </p:nvPicPr>
        <p:blipFill>
          <a:blip r:embed="rId4"/>
          <a:stretch>
            <a:fillRect/>
          </a:stretch>
        </p:blipFill>
        <p:spPr>
          <a:xfrm>
            <a:off x="6591300" y="1407996"/>
            <a:ext cx="5600700" cy="3659303"/>
          </a:xfrm>
          <a:prstGeom prst="rect">
            <a:avLst/>
          </a:prstGeom>
        </p:spPr>
      </p:pic>
    </p:spTree>
    <p:extLst>
      <p:ext uri="{BB962C8B-B14F-4D97-AF65-F5344CB8AC3E}">
        <p14:creationId xmlns:p14="http://schemas.microsoft.com/office/powerpoint/2010/main" val="3206524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5AC2-882E-8CEA-C0E3-F07CA7A29987}"/>
              </a:ext>
            </a:extLst>
          </p:cNvPr>
          <p:cNvSpPr>
            <a:spLocks noGrp="1"/>
          </p:cNvSpPr>
          <p:nvPr>
            <p:ph type="title"/>
          </p:nvPr>
        </p:nvSpPr>
        <p:spPr/>
        <p:txBody>
          <a:bodyPr/>
          <a:lstStyle/>
          <a:p>
            <a:r>
              <a:rPr lang="en-US" dirty="0"/>
              <a:t>Learning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93878B-83AC-B70F-A723-2F5C5040D8B3}"/>
                  </a:ext>
                </a:extLst>
              </p:cNvPr>
              <p:cNvSpPr>
                <a:spLocks noGrp="1"/>
              </p:cNvSpPr>
              <p:nvPr>
                <p:ph idx="1"/>
              </p:nvPr>
            </p:nvSpPr>
            <p:spPr/>
            <p:txBody>
              <a:bodyPr/>
              <a:lstStyle/>
              <a:p>
                <a:r>
                  <a:rPr lang="en-IN" dirty="0"/>
                  <a:t>After predicting the output, the model adjusts the weights to reduce the error:</a:t>
                </a:r>
              </a:p>
              <a:p>
                <a:pPr marL="0" indent="0">
                  <a:buNone/>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i="1">
                              <a:latin typeface="Cambria Math" panose="02040503050406030204" pitchFamily="18" charset="0"/>
                            </a:rPr>
                            <m:t>𝑖</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i="1">
                              <a:latin typeface="Cambria Math" panose="02040503050406030204" pitchFamily="18" charset="0"/>
                            </a:rPr>
                            <m:t>𝑖</m:t>
                          </m:r>
                        </m:sub>
                      </m:sSub>
                      <m:r>
                        <a:rPr lang="ar-AE">
                          <a:latin typeface="Cambria Math" panose="02040503050406030204" pitchFamily="18" charset="0"/>
                        </a:rPr>
                        <m:t>+</m:t>
                      </m:r>
                      <m:r>
                        <a:rPr lang="ar-AE" i="1">
                          <a:latin typeface="Cambria Math" panose="02040503050406030204" pitchFamily="18" charset="0"/>
                        </a:rPr>
                        <m:t>𝜂</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𝑡𝑟𝑢𝑒</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𝑝𝑟𝑒𝑑</m:t>
                              </m:r>
                            </m:sub>
                          </m:sSub>
                        </m:e>
                      </m:d>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𝑖</m:t>
                          </m:r>
                        </m:sub>
                      </m:sSub>
                    </m:oMath>
                  </m:oMathPara>
                </a14:m>
                <a:endParaRPr lang="ar-AE" dirty="0"/>
              </a:p>
              <a:p>
                <a:pPr marL="0" indent="0">
                  <a:buNone/>
                </a:pPr>
                <a14:m>
                  <m:oMath xmlns:m="http://schemas.openxmlformats.org/officeDocument/2006/math">
                    <m:r>
                      <a:rPr lang="ar-AE" i="1">
                        <a:latin typeface="Cambria Math" panose="02040503050406030204" pitchFamily="18" charset="0"/>
                      </a:rPr>
                      <m:t>𝜂</m:t>
                    </m:r>
                  </m:oMath>
                </a14:m>
                <a:r>
                  <a:rPr lang="ar-AE" dirty="0"/>
                  <a:t>: </a:t>
                </a:r>
                <a:r>
                  <a:rPr lang="en-IN" dirty="0"/>
                  <a:t>Learning rate</a:t>
                </a:r>
              </a:p>
              <a:p>
                <a:pPr marL="0" indent="0">
                  <a:buNone/>
                </a:pP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𝑡𝑟𝑢𝑒</m:t>
                        </m:r>
                      </m:sub>
                    </m:sSub>
                  </m:oMath>
                </a14:m>
                <a:r>
                  <a:rPr lang="ar-AE" dirty="0"/>
                  <a:t>: </a:t>
                </a:r>
                <a:r>
                  <a:rPr lang="en-IN" dirty="0"/>
                  <a:t>Actual label</a:t>
                </a:r>
              </a:p>
              <a:p>
                <a:pPr marL="0" indent="0">
                  <a:buNone/>
                </a:pP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𝑝𝑟𝑒𝑑</m:t>
                        </m:r>
                      </m:sub>
                    </m:sSub>
                  </m:oMath>
                </a14:m>
                <a:r>
                  <a:rPr lang="ar-AE" dirty="0"/>
                  <a:t>: </a:t>
                </a:r>
                <a:r>
                  <a:rPr lang="en-IN" dirty="0"/>
                  <a:t>Predicted output</a:t>
                </a:r>
              </a:p>
              <a:p>
                <a:pPr marL="0" indent="0">
                  <a:buNone/>
                </a:pPr>
                <a:r>
                  <a:rPr lang="en-IN" dirty="0"/>
                  <a:t>This continues until the perceptron correctly classifies all training examples.</a:t>
                </a:r>
              </a:p>
              <a:p>
                <a:endParaRPr lang="en-US" dirty="0"/>
              </a:p>
            </p:txBody>
          </p:sp>
        </mc:Choice>
        <mc:Fallback xmlns="">
          <p:sp>
            <p:nvSpPr>
              <p:cNvPr id="3" name="Content Placeholder 2">
                <a:extLst>
                  <a:ext uri="{FF2B5EF4-FFF2-40B4-BE49-F238E27FC236}">
                    <a16:creationId xmlns:a16="http://schemas.microsoft.com/office/drawing/2014/main" id="{7393878B-83AC-B70F-A723-2F5C5040D8B3}"/>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Tree>
    <p:extLst>
      <p:ext uri="{BB962C8B-B14F-4D97-AF65-F5344CB8AC3E}">
        <p14:creationId xmlns:p14="http://schemas.microsoft.com/office/powerpoint/2010/main" val="2280177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812D-DE49-E08E-B2AE-B5BF66386762}"/>
              </a:ext>
            </a:extLst>
          </p:cNvPr>
          <p:cNvSpPr>
            <a:spLocks noGrp="1"/>
          </p:cNvSpPr>
          <p:nvPr>
            <p:ph type="title"/>
          </p:nvPr>
        </p:nvSpPr>
        <p:spPr/>
        <p:txBody>
          <a:bodyPr/>
          <a:lstStyle/>
          <a:p>
            <a:r>
              <a:rPr lang="en-US" dirty="0"/>
              <a:t>Learning Rate</a:t>
            </a:r>
          </a:p>
        </p:txBody>
      </p:sp>
      <p:sp>
        <p:nvSpPr>
          <p:cNvPr id="3" name="Content Placeholder 2">
            <a:extLst>
              <a:ext uri="{FF2B5EF4-FFF2-40B4-BE49-F238E27FC236}">
                <a16:creationId xmlns:a16="http://schemas.microsoft.com/office/drawing/2014/main" id="{493D1661-C065-9D99-851B-DE50ED418F72}"/>
              </a:ext>
            </a:extLst>
          </p:cNvPr>
          <p:cNvSpPr>
            <a:spLocks noGrp="1"/>
          </p:cNvSpPr>
          <p:nvPr>
            <p:ph idx="1"/>
          </p:nvPr>
        </p:nvSpPr>
        <p:spPr>
          <a:xfrm>
            <a:off x="838200" y="1506567"/>
            <a:ext cx="10515600" cy="4351338"/>
          </a:xfrm>
        </p:spPr>
        <p:txBody>
          <a:bodyPr/>
          <a:lstStyle/>
          <a:p>
            <a:r>
              <a:rPr lang="en-IN" b="1" dirty="0"/>
              <a:t>Learning Rate: </a:t>
            </a:r>
            <a:r>
              <a:rPr lang="en-IN" dirty="0"/>
              <a:t>controls </a:t>
            </a:r>
            <a:r>
              <a:rPr lang="en-IN" b="1" dirty="0"/>
              <a:t>how much the weights are adjusted</a:t>
            </a:r>
            <a:r>
              <a:rPr lang="en-IN" dirty="0"/>
              <a:t> during the training process. When the model makes a mistake (i.e., prediction ≠ actual output), it updates the weights.</a:t>
            </a:r>
            <a:br>
              <a:rPr lang="en-IN" dirty="0"/>
            </a:br>
            <a:r>
              <a:rPr lang="en-IN" dirty="0"/>
              <a:t>The </a:t>
            </a:r>
            <a:r>
              <a:rPr lang="en-IN" b="1" dirty="0"/>
              <a:t>learning rate</a:t>
            </a:r>
            <a:r>
              <a:rPr lang="en-IN" dirty="0"/>
              <a:t> decides </a:t>
            </a:r>
            <a:r>
              <a:rPr lang="en-IN" i="1" dirty="0"/>
              <a:t>how big</a:t>
            </a:r>
            <a:r>
              <a:rPr lang="en-IN" dirty="0"/>
              <a:t> that update should be.</a:t>
            </a:r>
          </a:p>
          <a:p>
            <a:r>
              <a:rPr lang="en-IN" dirty="0"/>
              <a:t>If learning rate is too high </a:t>
            </a:r>
            <a:r>
              <a:rPr lang="el-GR" dirty="0"/>
              <a:t>(η </a:t>
            </a:r>
            <a:r>
              <a:rPr lang="en-IN" dirty="0"/>
              <a:t>is large) -  Leads to unstable learning</a:t>
            </a:r>
          </a:p>
          <a:p>
            <a:r>
              <a:rPr lang="en-IN" dirty="0"/>
              <a:t>If learning rate is too low (</a:t>
            </a:r>
            <a:r>
              <a:rPr lang="el-GR" dirty="0"/>
              <a:t>η </a:t>
            </a:r>
            <a:r>
              <a:rPr lang="en-IN" dirty="0"/>
              <a:t>is small) – Leads to very slow training</a:t>
            </a:r>
          </a:p>
          <a:p>
            <a:r>
              <a:rPr lang="en-IN" dirty="0"/>
              <a:t>So the learning rate must be </a:t>
            </a:r>
            <a:r>
              <a:rPr lang="en-IN" b="1" dirty="0"/>
              <a:t>just right</a:t>
            </a:r>
            <a:r>
              <a:rPr lang="en-IN" dirty="0"/>
              <a:t> — not too high, not too low.</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73F292-BCDD-AF54-3CA6-4B9071AE4ADA}"/>
                  </a:ext>
                </a:extLst>
              </p:cNvPr>
              <p:cNvSpPr txBox="1"/>
              <p:nvPr/>
            </p:nvSpPr>
            <p:spPr>
              <a:xfrm>
                <a:off x="838200" y="4658935"/>
                <a:ext cx="11010900" cy="1384995"/>
              </a:xfrm>
              <a:prstGeom prst="rect">
                <a:avLst/>
              </a:prstGeom>
              <a:noFill/>
            </p:spPr>
            <p:txBody>
              <a:bodyPr wrap="square">
                <a:spAutoFit/>
              </a:bodyPr>
              <a:lstStyle/>
              <a:p>
                <a:pPr algn="l">
                  <a:buNone/>
                </a:pPr>
                <a:r>
                  <a:rPr lang="en-IN" sz="2800" i="1" dirty="0"/>
                  <a:t>Learning rate </a:t>
                </a:r>
                <a:r>
                  <a:rPr lang="el-GR" sz="2800" i="1" dirty="0"/>
                  <a:t>η (</a:t>
                </a:r>
                <a:r>
                  <a:rPr lang="en-IN" sz="2800" i="1" dirty="0"/>
                  <a:t>eta) is always a positive real number, usually in the range:</a:t>
                </a:r>
              </a:p>
              <a:p>
                <a:pPr>
                  <a:buNone/>
                </a:pPr>
                <a14:m>
                  <m:oMathPara xmlns:m="http://schemas.openxmlformats.org/officeDocument/2006/math">
                    <m:oMathParaPr>
                      <m:jc m:val="centerGroup"/>
                    </m:oMathParaPr>
                    <m:oMath xmlns:m="http://schemas.openxmlformats.org/officeDocument/2006/math">
                      <m:r>
                        <a:rPr lang="en-IN" sz="2800" i="1" smtClean="0">
                          <a:latin typeface="Cambria Math" panose="02040503050406030204" pitchFamily="18" charset="0"/>
                        </a:rPr>
                        <m:t>0&lt;</m:t>
                      </m:r>
                      <m:r>
                        <a:rPr lang="en-IN" sz="2800" i="1" smtClean="0">
                          <a:latin typeface="Cambria Math" panose="02040503050406030204" pitchFamily="18" charset="0"/>
                        </a:rPr>
                        <m:t>𝜂</m:t>
                      </m:r>
                      <m:r>
                        <a:rPr lang="en-IN" sz="2800" i="1" smtClean="0">
                          <a:latin typeface="Cambria Math" panose="02040503050406030204" pitchFamily="18" charset="0"/>
                        </a:rPr>
                        <m:t>&lt;1</m:t>
                      </m:r>
                    </m:oMath>
                  </m:oMathPara>
                </a14:m>
                <a:endParaRPr lang="en-IN" sz="2800" i="1" dirty="0"/>
              </a:p>
              <a:p>
                <a:pPr algn="l">
                  <a:buNone/>
                </a:pPr>
                <a:r>
                  <a:rPr lang="en-IN" sz="2800" i="1" dirty="0"/>
                  <a:t>That means it’s never negative, and rarely ever equal to or greater than </a:t>
                </a:r>
                <a:r>
                  <a:rPr lang="en-IN" sz="2800" i="1" dirty="0">
                    <a:solidFill>
                      <a:srgbClr val="000000"/>
                    </a:solidFill>
                  </a:rPr>
                  <a:t>1</a:t>
                </a:r>
                <a:endParaRPr lang="en-IN" b="0" i="1" u="none" strike="noStrike" dirty="0">
                  <a:solidFill>
                    <a:srgbClr val="000000"/>
                  </a:solidFill>
                  <a:effectLst/>
                </a:endParaRPr>
              </a:p>
            </p:txBody>
          </p:sp>
        </mc:Choice>
        <mc:Fallback xmlns="">
          <p:sp>
            <p:nvSpPr>
              <p:cNvPr id="7" name="TextBox 6">
                <a:extLst>
                  <a:ext uri="{FF2B5EF4-FFF2-40B4-BE49-F238E27FC236}">
                    <a16:creationId xmlns:a16="http://schemas.microsoft.com/office/drawing/2014/main" id="{1173F292-BCDD-AF54-3CA6-4B9071AE4ADA}"/>
                  </a:ext>
                </a:extLst>
              </p:cNvPr>
              <p:cNvSpPr txBox="1">
                <a:spLocks noRot="1" noChangeAspect="1" noMove="1" noResize="1" noEditPoints="1" noAdjustHandles="1" noChangeArrowheads="1" noChangeShapeType="1" noTextEdit="1"/>
              </p:cNvSpPr>
              <p:nvPr/>
            </p:nvSpPr>
            <p:spPr>
              <a:xfrm>
                <a:off x="838200" y="4658935"/>
                <a:ext cx="11010900" cy="1384995"/>
              </a:xfrm>
              <a:prstGeom prst="rect">
                <a:avLst/>
              </a:prstGeom>
              <a:blipFill>
                <a:blip r:embed="rId3"/>
                <a:stretch>
                  <a:fillRect l="-1152"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3519834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DA4E-63EC-57B0-C6B7-1ABCA0390A7D}"/>
              </a:ext>
            </a:extLst>
          </p:cNvPr>
          <p:cNvSpPr>
            <a:spLocks noGrp="1"/>
          </p:cNvSpPr>
          <p:nvPr>
            <p:ph type="title"/>
          </p:nvPr>
        </p:nvSpPr>
        <p:spPr/>
        <p:txBody>
          <a:bodyPr/>
          <a:lstStyle/>
          <a:p>
            <a:r>
              <a:rPr lang="en-US" dirty="0"/>
              <a:t>AND gate using Single perceptron</a:t>
            </a:r>
          </a:p>
        </p:txBody>
      </p:sp>
      <p:sp>
        <p:nvSpPr>
          <p:cNvPr id="3" name="Content Placeholder 2">
            <a:extLst>
              <a:ext uri="{FF2B5EF4-FFF2-40B4-BE49-F238E27FC236}">
                <a16:creationId xmlns:a16="http://schemas.microsoft.com/office/drawing/2014/main" id="{F157A404-81B2-2AEC-D271-C3065235A4E7}"/>
              </a:ext>
            </a:extLst>
          </p:cNvPr>
          <p:cNvSpPr>
            <a:spLocks noGrp="1"/>
          </p:cNvSpPr>
          <p:nvPr>
            <p:ph idx="1"/>
          </p:nvPr>
        </p:nvSpPr>
        <p:spPr>
          <a:xfrm>
            <a:off x="495300" y="1825625"/>
            <a:ext cx="10858500" cy="4351338"/>
          </a:xfrm>
        </p:spPr>
        <p:txBody>
          <a:bodyPr/>
          <a:lstStyle/>
          <a:p>
            <a:r>
              <a:rPr lang="en-IN" dirty="0"/>
              <a:t>If we want to model an </a:t>
            </a:r>
            <a:r>
              <a:rPr lang="en-IN" b="1" dirty="0"/>
              <a:t>AND gate</a:t>
            </a:r>
            <a:r>
              <a:rPr lang="en-IN" dirty="0"/>
              <a:t>:</a:t>
            </a:r>
          </a:p>
          <a:p>
            <a:endParaRPr lang="en-US" dirty="0"/>
          </a:p>
        </p:txBody>
      </p:sp>
      <p:graphicFrame>
        <p:nvGraphicFramePr>
          <p:cNvPr id="4" name="Table 3">
            <a:extLst>
              <a:ext uri="{FF2B5EF4-FFF2-40B4-BE49-F238E27FC236}">
                <a16:creationId xmlns:a16="http://schemas.microsoft.com/office/drawing/2014/main" id="{42FFCFC8-129C-2665-2580-500A0EA99609}"/>
              </a:ext>
            </a:extLst>
          </p:cNvPr>
          <p:cNvGraphicFramePr>
            <a:graphicFrameLocks noGrp="1"/>
          </p:cNvGraphicFramePr>
          <p:nvPr>
            <p:extLst>
              <p:ext uri="{D42A27DB-BD31-4B8C-83A1-F6EECF244321}">
                <p14:modId xmlns:p14="http://schemas.microsoft.com/office/powerpoint/2010/main" val="648140170"/>
              </p:ext>
            </p:extLst>
          </p:nvPr>
        </p:nvGraphicFramePr>
        <p:xfrm>
          <a:off x="838200" y="3086894"/>
          <a:ext cx="10515600" cy="1828800"/>
        </p:xfrm>
        <a:graphic>
          <a:graphicData uri="http://schemas.openxmlformats.org/drawingml/2006/table">
            <a:tbl>
              <a:tblPr/>
              <a:tblGrid>
                <a:gridCol w="3505200">
                  <a:extLst>
                    <a:ext uri="{9D8B030D-6E8A-4147-A177-3AD203B41FA5}">
                      <a16:colId xmlns:a16="http://schemas.microsoft.com/office/drawing/2014/main" val="2620831917"/>
                    </a:ext>
                  </a:extLst>
                </a:gridCol>
                <a:gridCol w="3505200">
                  <a:extLst>
                    <a:ext uri="{9D8B030D-6E8A-4147-A177-3AD203B41FA5}">
                      <a16:colId xmlns:a16="http://schemas.microsoft.com/office/drawing/2014/main" val="3878101545"/>
                    </a:ext>
                  </a:extLst>
                </a:gridCol>
                <a:gridCol w="3505200">
                  <a:extLst>
                    <a:ext uri="{9D8B030D-6E8A-4147-A177-3AD203B41FA5}">
                      <a16:colId xmlns:a16="http://schemas.microsoft.com/office/drawing/2014/main" val="2767840280"/>
                    </a:ext>
                  </a:extLst>
                </a:gridCol>
              </a:tblGrid>
              <a:tr h="0">
                <a:tc>
                  <a:txBody>
                    <a:bodyPr/>
                    <a:lstStyle/>
                    <a:p>
                      <a:pPr>
                        <a:buNone/>
                      </a:pPr>
                      <a:r>
                        <a:rPr lang="en-IN"/>
                        <a:t>Input1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Input2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71644988"/>
                  </a:ext>
                </a:extLst>
              </a:tr>
              <a:tr h="0">
                <a:tc>
                  <a:txBody>
                    <a:bodyPr/>
                    <a:lstStyle/>
                    <a:p>
                      <a:pPr>
                        <a:buNone/>
                      </a:pPr>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9416074"/>
                  </a:ext>
                </a:extLst>
              </a:tr>
              <a:tr h="0">
                <a:tc>
                  <a:txBody>
                    <a:bodyPr/>
                    <a:lstStyle/>
                    <a:p>
                      <a:pPr>
                        <a:buNone/>
                      </a:pPr>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17601952"/>
                  </a:ext>
                </a:extLst>
              </a:tr>
              <a:tr h="0">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4458451"/>
                  </a:ext>
                </a:extLst>
              </a:tr>
              <a:tr h="0">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5492130"/>
                  </a:ext>
                </a:extLst>
              </a:tr>
            </a:tbl>
          </a:graphicData>
        </a:graphic>
      </p:graphicFrame>
      <p:sp>
        <p:nvSpPr>
          <p:cNvPr id="5" name="Rectangle 1">
            <a:extLst>
              <a:ext uri="{FF2B5EF4-FFF2-40B4-BE49-F238E27FC236}">
                <a16:creationId xmlns:a16="http://schemas.microsoft.com/office/drawing/2014/main" id="{862B3AA2-EAEE-18F0-A64B-881D430E7A6B}"/>
              </a:ext>
            </a:extLst>
          </p:cNvPr>
          <p:cNvSpPr>
            <a:spLocks noChangeArrowheads="1"/>
          </p:cNvSpPr>
          <p:nvPr/>
        </p:nvSpPr>
        <p:spPr bwMode="auto">
          <a:xfrm>
            <a:off x="495300" y="2401065"/>
            <a:ext cx="112341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rPr>
              <a:t>The perceptron learns weights and bias such that only when both inputs are 1, output becomes 1.</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AD81F393-25F4-5484-84D5-72B45FD5CBB6}"/>
              </a:ext>
            </a:extLst>
          </p:cNvPr>
          <p:cNvSpPr txBox="1"/>
          <p:nvPr/>
        </p:nvSpPr>
        <p:spPr>
          <a:xfrm>
            <a:off x="495300" y="5262353"/>
            <a:ext cx="11049000" cy="1323439"/>
          </a:xfrm>
          <a:prstGeom prst="rect">
            <a:avLst/>
          </a:prstGeom>
          <a:noFill/>
        </p:spPr>
        <p:txBody>
          <a:bodyPr wrap="square">
            <a:spAutoFit/>
          </a:bodyPr>
          <a:lstStyle/>
          <a:p>
            <a:pPr algn="l">
              <a:buNone/>
            </a:pPr>
            <a:r>
              <a:rPr lang="en-IN" sz="2000" b="0" i="0" u="none" strike="noStrike" dirty="0">
                <a:solidFill>
                  <a:srgbClr val="000000"/>
                </a:solidFill>
                <a:effectLst/>
              </a:rPr>
              <a:t>A </a:t>
            </a:r>
            <a:r>
              <a:rPr lang="en-IN" sz="2000" b="1" i="0" u="none" strike="noStrike" dirty="0">
                <a:solidFill>
                  <a:srgbClr val="000000"/>
                </a:solidFill>
                <a:effectLst/>
              </a:rPr>
              <a:t>single-layer perceptron</a:t>
            </a:r>
            <a:r>
              <a:rPr lang="en-IN" sz="2000" b="0" i="0" u="none" strike="noStrike" dirty="0">
                <a:solidFill>
                  <a:srgbClr val="000000"/>
                </a:solidFill>
                <a:effectLst/>
              </a:rPr>
              <a:t> can only solve </a:t>
            </a:r>
            <a:r>
              <a:rPr lang="en-IN" sz="2000" b="1" i="0" u="none" strike="noStrike" dirty="0">
                <a:solidFill>
                  <a:srgbClr val="000000"/>
                </a:solidFill>
                <a:effectLst/>
              </a:rPr>
              <a:t>linearly separable</a:t>
            </a:r>
            <a:r>
              <a:rPr lang="en-IN" sz="2000" b="0" i="0" u="none" strike="noStrike" dirty="0">
                <a:solidFill>
                  <a:srgbClr val="000000"/>
                </a:solidFill>
                <a:effectLst/>
              </a:rPr>
              <a:t> problems (those that can be separated by a straight line).</a:t>
            </a:r>
            <a:br>
              <a:rPr lang="en-IN" sz="2000" b="0" i="0" u="none" strike="noStrike" dirty="0">
                <a:solidFill>
                  <a:srgbClr val="000000"/>
                </a:solidFill>
                <a:effectLst/>
              </a:rPr>
            </a:br>
            <a:r>
              <a:rPr lang="en-IN" sz="2000" b="0" i="0" u="none" strike="noStrike" dirty="0">
                <a:solidFill>
                  <a:srgbClr val="000000"/>
                </a:solidFill>
                <a:effectLst/>
              </a:rPr>
              <a:t>It </a:t>
            </a:r>
            <a:r>
              <a:rPr lang="en-IN" sz="2000" b="1" i="0" u="none" strike="noStrike" dirty="0">
                <a:solidFill>
                  <a:srgbClr val="000000"/>
                </a:solidFill>
                <a:effectLst/>
              </a:rPr>
              <a:t>cannot</a:t>
            </a:r>
            <a:r>
              <a:rPr lang="en-IN" sz="2000" b="0" i="0" u="none" strike="noStrike" dirty="0">
                <a:solidFill>
                  <a:srgbClr val="000000"/>
                </a:solidFill>
                <a:effectLst/>
              </a:rPr>
              <a:t> solve problems like </a:t>
            </a:r>
            <a:r>
              <a:rPr lang="en-IN" sz="2000" b="1" i="0" u="none" strike="noStrike" dirty="0">
                <a:solidFill>
                  <a:srgbClr val="000000"/>
                </a:solidFill>
                <a:effectLst/>
              </a:rPr>
              <a:t>XOR</a:t>
            </a:r>
            <a:r>
              <a:rPr lang="en-IN" sz="2000" b="0" i="0" u="none" strike="noStrike" dirty="0">
                <a:solidFill>
                  <a:srgbClr val="000000"/>
                </a:solidFill>
                <a:effectLst/>
              </a:rPr>
              <a:t>, which need a curved or more complex decision boundary.</a:t>
            </a:r>
          </a:p>
          <a:p>
            <a:pPr algn="l">
              <a:buNone/>
            </a:pPr>
            <a:r>
              <a:rPr lang="en-IN" sz="2000" b="0" i="0" u="none" strike="noStrike" dirty="0">
                <a:solidFill>
                  <a:srgbClr val="000000"/>
                </a:solidFill>
                <a:effectLst/>
              </a:rPr>
              <a:t>To handle such problems, we use </a:t>
            </a:r>
            <a:r>
              <a:rPr lang="en-IN" sz="2000" b="1" i="0" u="none" strike="noStrike" dirty="0">
                <a:solidFill>
                  <a:srgbClr val="000000"/>
                </a:solidFill>
                <a:effectLst/>
              </a:rPr>
              <a:t>Multi-Layer </a:t>
            </a:r>
            <a:r>
              <a:rPr lang="en-IN" sz="2000" b="1" i="0" u="none" strike="noStrike" dirty="0" err="1">
                <a:solidFill>
                  <a:srgbClr val="000000"/>
                </a:solidFill>
                <a:effectLst/>
              </a:rPr>
              <a:t>Perceptrons</a:t>
            </a:r>
            <a:r>
              <a:rPr lang="en-IN" sz="2000" b="1" i="0" u="none" strike="noStrike" dirty="0">
                <a:solidFill>
                  <a:srgbClr val="000000"/>
                </a:solidFill>
                <a:effectLst/>
              </a:rPr>
              <a:t> (MLPs)</a:t>
            </a:r>
            <a:r>
              <a:rPr lang="en-IN" sz="2000" b="0" i="0" u="none" strike="noStrike" dirty="0">
                <a:solidFill>
                  <a:srgbClr val="000000"/>
                </a:solidFill>
                <a:effectLst/>
              </a:rPr>
              <a:t> with </a:t>
            </a:r>
            <a:r>
              <a:rPr lang="en-IN" sz="2000" b="1" i="0" u="none" strike="noStrike" dirty="0">
                <a:solidFill>
                  <a:srgbClr val="000000"/>
                </a:solidFill>
                <a:effectLst/>
              </a:rPr>
              <a:t>hidden layers</a:t>
            </a:r>
            <a:r>
              <a:rPr lang="en-IN" sz="2000" b="0" i="0" u="none" strike="noStrike" dirty="0">
                <a:solidFill>
                  <a:srgbClr val="000000"/>
                </a:solidFill>
                <a:effectLst/>
              </a:rPr>
              <a:t> </a:t>
            </a:r>
          </a:p>
        </p:txBody>
      </p:sp>
    </p:spTree>
    <p:extLst>
      <p:ext uri="{BB962C8B-B14F-4D97-AF65-F5344CB8AC3E}">
        <p14:creationId xmlns:p14="http://schemas.microsoft.com/office/powerpoint/2010/main" val="2296179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1323D-B9D3-7349-64F7-AC8257448057}"/>
              </a:ext>
            </a:extLst>
          </p:cNvPr>
          <p:cNvSpPr>
            <a:spLocks noGrp="1"/>
          </p:cNvSpPr>
          <p:nvPr>
            <p:ph type="title"/>
          </p:nvPr>
        </p:nvSpPr>
        <p:spPr/>
        <p:txBody>
          <a:bodyPr/>
          <a:lstStyle/>
          <a:p>
            <a:r>
              <a:rPr lang="en-US" dirty="0"/>
              <a:t>Multilayer Perceptron</a:t>
            </a:r>
          </a:p>
        </p:txBody>
      </p:sp>
      <p:sp>
        <p:nvSpPr>
          <p:cNvPr id="3" name="Content Placeholder 2">
            <a:extLst>
              <a:ext uri="{FF2B5EF4-FFF2-40B4-BE49-F238E27FC236}">
                <a16:creationId xmlns:a16="http://schemas.microsoft.com/office/drawing/2014/main" id="{F39D9688-7BE2-7921-C507-E0024DF7101D}"/>
              </a:ext>
            </a:extLst>
          </p:cNvPr>
          <p:cNvSpPr>
            <a:spLocks noGrp="1"/>
          </p:cNvSpPr>
          <p:nvPr>
            <p:ph idx="1"/>
          </p:nvPr>
        </p:nvSpPr>
        <p:spPr>
          <a:xfrm>
            <a:off x="323850" y="1390650"/>
            <a:ext cx="11029950" cy="5334000"/>
          </a:xfrm>
        </p:spPr>
        <p:txBody>
          <a:bodyPr>
            <a:normAutofit/>
          </a:bodyPr>
          <a:lstStyle/>
          <a:p>
            <a:r>
              <a:rPr lang="en-IN" dirty="0"/>
              <a:t>A </a:t>
            </a:r>
            <a:r>
              <a:rPr lang="en-IN" b="1" dirty="0"/>
              <a:t>Multilayer Perceptron</a:t>
            </a:r>
            <a:r>
              <a:rPr lang="en-IN" dirty="0"/>
              <a:t> is an </a:t>
            </a:r>
            <a:r>
              <a:rPr lang="en-IN" b="1" dirty="0"/>
              <a:t>artificial neural network</a:t>
            </a:r>
            <a:r>
              <a:rPr lang="en-IN" dirty="0"/>
              <a:t> that contains:</a:t>
            </a:r>
          </a:p>
          <a:p>
            <a:pPr>
              <a:buFont typeface="Wingdings" pitchFamily="2" charset="2"/>
              <a:buChar char="Ø"/>
            </a:pPr>
            <a:r>
              <a:rPr lang="en-IN" b="1" dirty="0"/>
              <a:t>An input layer</a:t>
            </a:r>
            <a:endParaRPr lang="en-IN" dirty="0"/>
          </a:p>
          <a:p>
            <a:pPr>
              <a:buFont typeface="Wingdings" pitchFamily="2" charset="2"/>
              <a:buChar char="Ø"/>
            </a:pPr>
            <a:r>
              <a:rPr lang="en-IN" b="1" dirty="0"/>
              <a:t>One or more hidden layers</a:t>
            </a:r>
            <a:endParaRPr lang="en-IN" dirty="0"/>
          </a:p>
          <a:p>
            <a:pPr>
              <a:buFont typeface="Wingdings" pitchFamily="2" charset="2"/>
              <a:buChar char="Ø"/>
            </a:pPr>
            <a:r>
              <a:rPr lang="en-IN" b="1" dirty="0"/>
              <a:t>An output layer</a:t>
            </a:r>
            <a:endParaRPr lang="en-IN" dirty="0"/>
          </a:p>
          <a:p>
            <a:r>
              <a:rPr lang="en-IN" dirty="0"/>
              <a:t>Unlike a single-layer perceptron (which has no hidden layers), an MLP can </a:t>
            </a:r>
            <a:r>
              <a:rPr lang="en-IN" b="1" dirty="0"/>
              <a:t>learn complex, non-linear relationships</a:t>
            </a:r>
            <a:r>
              <a:rPr lang="en-IN" dirty="0"/>
              <a:t> — meaning it can solve problems like </a:t>
            </a:r>
            <a:r>
              <a:rPr lang="en-IN" b="1" dirty="0"/>
              <a:t>XOR</a:t>
            </a:r>
            <a:r>
              <a:rPr lang="en-IN" dirty="0"/>
              <a:t>, image recognition, etc.</a:t>
            </a:r>
          </a:p>
          <a:p>
            <a:endParaRPr lang="en-US" dirty="0"/>
          </a:p>
        </p:txBody>
      </p:sp>
    </p:spTree>
    <p:extLst>
      <p:ext uri="{BB962C8B-B14F-4D97-AF65-F5344CB8AC3E}">
        <p14:creationId xmlns:p14="http://schemas.microsoft.com/office/powerpoint/2010/main" val="848873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0AD4458-FFAC-ACF5-C57F-39C55C727202}"/>
              </a:ext>
            </a:extLst>
          </p:cNvPr>
          <p:cNvPicPr>
            <a:picLocks noGrp="1" noChangeAspect="1"/>
          </p:cNvPicPr>
          <p:nvPr>
            <p:ph idx="1"/>
          </p:nvPr>
        </p:nvPicPr>
        <p:blipFill>
          <a:blip r:embed="rId2"/>
          <a:stretch>
            <a:fillRect/>
          </a:stretch>
        </p:blipFill>
        <p:spPr>
          <a:xfrm>
            <a:off x="588935" y="666427"/>
            <a:ext cx="10941803" cy="5873858"/>
          </a:xfrm>
          <a:prstGeom prst="rect">
            <a:avLst/>
          </a:prstGeom>
        </p:spPr>
      </p:pic>
    </p:spTree>
    <p:extLst>
      <p:ext uri="{BB962C8B-B14F-4D97-AF65-F5344CB8AC3E}">
        <p14:creationId xmlns:p14="http://schemas.microsoft.com/office/powerpoint/2010/main" val="617981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7C074-8C6C-2637-6EA8-93F99E03B7D4}"/>
              </a:ext>
            </a:extLst>
          </p:cNvPr>
          <p:cNvSpPr>
            <a:spLocks noGrp="1"/>
          </p:cNvSpPr>
          <p:nvPr>
            <p:ph type="title"/>
          </p:nvPr>
        </p:nvSpPr>
        <p:spPr/>
        <p:txBody>
          <a:bodyPr/>
          <a:lstStyle/>
          <a:p>
            <a:r>
              <a:rPr lang="en-US" dirty="0"/>
              <a:t>ID3 algorithm</a:t>
            </a:r>
          </a:p>
        </p:txBody>
      </p:sp>
      <p:sp>
        <p:nvSpPr>
          <p:cNvPr id="3" name="Content Placeholder 2">
            <a:extLst>
              <a:ext uri="{FF2B5EF4-FFF2-40B4-BE49-F238E27FC236}">
                <a16:creationId xmlns:a16="http://schemas.microsoft.com/office/drawing/2014/main" id="{9D2E1EE9-7253-D687-03CF-364503BDCC76}"/>
              </a:ext>
            </a:extLst>
          </p:cNvPr>
          <p:cNvSpPr>
            <a:spLocks noGrp="1"/>
          </p:cNvSpPr>
          <p:nvPr>
            <p:ph idx="1"/>
          </p:nvPr>
        </p:nvSpPr>
        <p:spPr/>
        <p:txBody>
          <a:bodyPr/>
          <a:lstStyle/>
          <a:p>
            <a:r>
              <a:rPr lang="en-IN" dirty="0"/>
              <a:t>It uses two key ideas:</a:t>
            </a:r>
          </a:p>
          <a:p>
            <a:r>
              <a:rPr lang="en-IN" b="1" dirty="0"/>
              <a:t>Entropy</a:t>
            </a:r>
            <a:r>
              <a:rPr lang="en-IN" dirty="0"/>
              <a:t> → measures how </a:t>
            </a:r>
            <a:r>
              <a:rPr lang="en-IN" i="1" dirty="0"/>
              <a:t>impure</a:t>
            </a:r>
            <a:r>
              <a:rPr lang="en-IN" dirty="0"/>
              <a:t> or </a:t>
            </a:r>
            <a:r>
              <a:rPr lang="en-IN" i="1" dirty="0"/>
              <a:t>mixed</a:t>
            </a:r>
            <a:r>
              <a:rPr lang="en-IN" dirty="0"/>
              <a:t> a dataset is.</a:t>
            </a:r>
          </a:p>
          <a:p>
            <a:r>
              <a:rPr lang="en-IN" b="1" dirty="0"/>
              <a:t>Information Gain</a:t>
            </a:r>
            <a:r>
              <a:rPr lang="en-IN" dirty="0"/>
              <a:t> → measures how much </a:t>
            </a:r>
            <a:r>
              <a:rPr lang="en-IN" i="1" dirty="0"/>
              <a:t>purity</a:t>
            </a:r>
            <a:r>
              <a:rPr lang="en-IN" dirty="0"/>
              <a:t> increases when we split using a particular attribute. It measures how well a given attribute separates the training examples according to their target classification. ID3 uses this information gain measure to select among the candidate attributes at each step while growing the tree. </a:t>
            </a:r>
          </a:p>
          <a:p>
            <a:endParaRPr lang="en-US" dirty="0"/>
          </a:p>
        </p:txBody>
      </p:sp>
    </p:spTree>
    <p:extLst>
      <p:ext uri="{BB962C8B-B14F-4D97-AF65-F5344CB8AC3E}">
        <p14:creationId xmlns:p14="http://schemas.microsoft.com/office/powerpoint/2010/main" val="2698515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CB25-483D-182A-12D5-23ADAFC5641A}"/>
              </a:ext>
            </a:extLst>
          </p:cNvPr>
          <p:cNvSpPr>
            <a:spLocks noGrp="1"/>
          </p:cNvSpPr>
          <p:nvPr>
            <p:ph type="title"/>
          </p:nvPr>
        </p:nvSpPr>
        <p:spPr/>
        <p:txBody>
          <a:bodyPr/>
          <a:lstStyle/>
          <a:p>
            <a:r>
              <a:rPr lang="en-US" dirty="0"/>
              <a:t>Working of MLP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59F030-1486-0B23-E220-3E1AF9C682B3}"/>
                  </a:ext>
                </a:extLst>
              </p:cNvPr>
              <p:cNvSpPr>
                <a:spLocks noGrp="1"/>
              </p:cNvSpPr>
              <p:nvPr>
                <p:ph idx="1"/>
              </p:nvPr>
            </p:nvSpPr>
            <p:spPr/>
            <p:txBody>
              <a:bodyPr>
                <a:normAutofit/>
              </a:bodyPr>
              <a:lstStyle/>
              <a:p>
                <a:r>
                  <a:rPr lang="en-US" dirty="0"/>
                  <a:t>Step1: </a:t>
                </a:r>
                <a:r>
                  <a:rPr lang="en-US" b="1" dirty="0"/>
                  <a:t>Feedforward Neural network - </a:t>
                </a:r>
                <a:r>
                  <a:rPr lang="en-IN" dirty="0"/>
                  <a:t>In forward propagation the data flows from the input layer to the output layer, passing through any hidden layers. Each neuron in the hidden layers processes the input as follows:</a:t>
                </a:r>
              </a:p>
              <a:p>
                <a:pPr lvl="1" eaLnBrk="0" fontAlgn="base" hangingPunct="0">
                  <a:lnSpc>
                    <a:spcPct val="100000"/>
                  </a:lnSpc>
                  <a:spcBef>
                    <a:spcPct val="0"/>
                  </a:spcBef>
                  <a:spcAft>
                    <a:spcPct val="0"/>
                  </a:spcAft>
                  <a:buFont typeface="Wingdings" pitchFamily="2" charset="2"/>
                  <a:buChar char="Ø"/>
                </a:pPr>
                <a:r>
                  <a:rPr lang="en-US" altLang="en-US" b="1" dirty="0">
                    <a:solidFill>
                      <a:srgbClr val="000000"/>
                    </a:solidFill>
                    <a:latin typeface="Arial" panose="020B0604020202020204" pitchFamily="34" charset="0"/>
                  </a:rPr>
                  <a:t>Inputs (x₁, x₂, …, xₙ)</a:t>
                </a:r>
                <a:r>
                  <a:rPr lang="en-US" altLang="en-US" dirty="0">
                    <a:solidFill>
                      <a:srgbClr val="000000"/>
                    </a:solidFill>
                    <a:latin typeface="Arial" panose="020B0604020202020204" pitchFamily="34" charset="0"/>
                  </a:rPr>
                  <a:t> enter the network.</a:t>
                </a:r>
              </a:p>
              <a:p>
                <a:pPr lvl="1" eaLnBrk="0" fontAlgn="base" hangingPunct="0">
                  <a:lnSpc>
                    <a:spcPct val="100000"/>
                  </a:lnSpc>
                  <a:spcBef>
                    <a:spcPct val="0"/>
                  </a:spcBef>
                  <a:spcAft>
                    <a:spcPct val="0"/>
                  </a:spcAft>
                  <a:buFont typeface="Wingdings" pitchFamily="2" charset="2"/>
                  <a:buChar char="Ø"/>
                </a:pPr>
                <a:r>
                  <a:rPr lang="en-US" altLang="en-US" dirty="0">
                    <a:solidFill>
                      <a:srgbClr val="000000"/>
                    </a:solidFill>
                    <a:latin typeface="Arial" panose="020B0604020202020204" pitchFamily="34" charset="0"/>
                  </a:rPr>
                  <a:t>Each neuron computes a </a:t>
                </a:r>
                <a:r>
                  <a:rPr lang="en-US" altLang="en-US" b="1" dirty="0">
                    <a:solidFill>
                      <a:srgbClr val="000000"/>
                    </a:solidFill>
                    <a:latin typeface="Arial" panose="020B0604020202020204" pitchFamily="34" charset="0"/>
                  </a:rPr>
                  <a:t>weighted sum</a:t>
                </a:r>
                <a:r>
                  <a:rPr lang="en-US" altLang="en-US" dirty="0">
                    <a:solidFill>
                      <a:srgbClr val="000000"/>
                    </a:solidFill>
                    <a:latin typeface="Arial" panose="020B0604020202020204" pitchFamily="34" charset="0"/>
                  </a:rPr>
                  <a:t>:</a:t>
                </a:r>
              </a:p>
              <a:p>
                <a:pPr marL="457200" lvl="1" indent="0" eaLnBrk="0" fontAlgn="base" hangingPunct="0">
                  <a:lnSpc>
                    <a:spcPct val="100000"/>
                  </a:lnSpc>
                  <a:spcBef>
                    <a:spcPct val="0"/>
                  </a:spcBef>
                  <a:spcAft>
                    <a:spcPct val="0"/>
                  </a:spcAft>
                  <a:buNone/>
                </a:pPr>
                <a:r>
                  <a:rPr lang="en-US" altLang="en-US" dirty="0">
                    <a:solidFill>
                      <a:srgbClr val="000000"/>
                    </a:solidFill>
                    <a:latin typeface="Arial" panose="020B0604020202020204" pitchFamily="34" charset="0"/>
                  </a:rPr>
                  <a:t>		z = </a:t>
                </a:r>
                <a14:m>
                  <m:oMath xmlns:m="http://schemas.openxmlformats.org/officeDocument/2006/math">
                    <m:sSub>
                      <m:sSubPr>
                        <m:ctrlPr>
                          <a:rPr lang="ar-AE" i="1">
                            <a:latin typeface="Cambria Math" panose="02040503050406030204" pitchFamily="18" charset="0"/>
                          </a:rPr>
                        </m:ctrlPr>
                      </m:sSubPr>
                      <m:e>
                        <m:nary>
                          <m:naryPr>
                            <m:chr m:val="∑"/>
                            <m:subHide m:val="on"/>
                            <m:supHide m:val="on"/>
                            <m:ctrlPr>
                              <a:rPr lang="ar-AE"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e>
                        </m:nary>
                        <m:r>
                          <a:rPr lang="ar-AE" i="1">
                            <a:latin typeface="Cambria Math" panose="02040503050406030204" pitchFamily="18" charset="0"/>
                          </a:rPr>
                          <m:t>𝑤</m:t>
                        </m:r>
                      </m:e>
                      <m:sub>
                        <m:r>
                          <a:rPr lang="ar-AE">
                            <a:latin typeface="Cambria Math" panose="02040503050406030204" pitchFamily="18" charset="0"/>
                          </a:rPr>
                          <m:t>1</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a:latin typeface="Cambria Math" panose="02040503050406030204" pitchFamily="18" charset="0"/>
                          </a:rPr>
                          <m:t>2</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a:latin typeface="Cambria Math" panose="02040503050406030204" pitchFamily="18" charset="0"/>
                          </a:rPr>
                          <m:t>2</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𝑤</m:t>
                        </m:r>
                      </m:e>
                      <m:sub>
                        <m:r>
                          <a:rPr lang="ar-AE" i="1">
                            <a:latin typeface="Cambria Math" panose="02040503050406030204" pitchFamily="18" charset="0"/>
                          </a:rPr>
                          <m:t>𝑛</m:t>
                        </m:r>
                      </m:sub>
                    </m:sSub>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𝑛</m:t>
                        </m:r>
                      </m:sub>
                    </m:sSub>
                    <m:r>
                      <a:rPr lang="ar-AE">
                        <a:latin typeface="Cambria Math" panose="02040503050406030204" pitchFamily="18" charset="0"/>
                      </a:rPr>
                      <m:t>+</m:t>
                    </m:r>
                    <m:r>
                      <a:rPr lang="ar-AE" i="1">
                        <a:latin typeface="Cambria Math" panose="02040503050406030204" pitchFamily="18" charset="0"/>
                      </a:rPr>
                      <m:t>𝑏</m:t>
                    </m:r>
                  </m:oMath>
                </a14:m>
                <a:endParaRPr lang="en-US" altLang="en-US" dirty="0">
                  <a:solidFill>
                    <a:srgbClr val="000000"/>
                  </a:solidFill>
                  <a:latin typeface="Arial" panose="020B0604020202020204" pitchFamily="34" charset="0"/>
                </a:endParaRPr>
              </a:p>
              <a:p>
                <a:pPr lvl="1" eaLnBrk="0" fontAlgn="base" hangingPunct="0">
                  <a:lnSpc>
                    <a:spcPct val="100000"/>
                  </a:lnSpc>
                  <a:spcBef>
                    <a:spcPct val="0"/>
                  </a:spcBef>
                  <a:spcAft>
                    <a:spcPct val="0"/>
                  </a:spcAft>
                  <a:buFont typeface="Wingdings" pitchFamily="2" charset="2"/>
                  <a:buChar char="Ø"/>
                </a:pPr>
                <a:r>
                  <a:rPr lang="en-US" altLang="en-US" dirty="0">
                    <a:solidFill>
                      <a:srgbClr val="000000"/>
                    </a:solidFill>
                    <a:latin typeface="Arial" panose="020B0604020202020204" pitchFamily="34" charset="0"/>
                  </a:rPr>
                  <a:t>This goes through an </a:t>
                </a:r>
                <a:r>
                  <a:rPr lang="en-US" altLang="en-US" b="1" dirty="0">
                    <a:solidFill>
                      <a:srgbClr val="000000"/>
                    </a:solidFill>
                    <a:latin typeface="Arial" panose="020B0604020202020204" pitchFamily="34" charset="0"/>
                  </a:rPr>
                  <a:t>activation function</a:t>
                </a:r>
                <a:r>
                  <a:rPr lang="en-US" altLang="en-US" dirty="0">
                    <a:solidFill>
                      <a:srgbClr val="000000"/>
                    </a:solidFill>
                    <a:latin typeface="Arial" panose="020B0604020202020204" pitchFamily="34" charset="0"/>
                  </a:rPr>
                  <a:t> (like sigmoid, tanh, </a:t>
                </a:r>
                <a:r>
                  <a:rPr lang="en-US" altLang="en-US" dirty="0" err="1">
                    <a:solidFill>
                      <a:srgbClr val="000000"/>
                    </a:solidFill>
                    <a:latin typeface="Arial" panose="020B0604020202020204" pitchFamily="34" charset="0"/>
                  </a:rPr>
                  <a:t>ReLU</a:t>
                </a:r>
                <a:r>
                  <a:rPr lang="en-US" altLang="en-US" dirty="0">
                    <a:solidFill>
                      <a:srgbClr val="000000"/>
                    </a:solidFill>
                    <a:latin typeface="Arial" panose="020B0604020202020204" pitchFamily="34" charset="0"/>
                  </a:rPr>
                  <a:t>).</a:t>
                </a:r>
              </a:p>
              <a:p>
                <a:pPr lvl="1" eaLnBrk="0" fontAlgn="base" hangingPunct="0">
                  <a:lnSpc>
                    <a:spcPct val="100000"/>
                  </a:lnSpc>
                  <a:spcBef>
                    <a:spcPct val="0"/>
                  </a:spcBef>
                  <a:spcAft>
                    <a:spcPct val="0"/>
                  </a:spcAft>
                  <a:buFont typeface="Wingdings" pitchFamily="2" charset="2"/>
                  <a:buChar char="Ø"/>
                </a:pPr>
                <a:r>
                  <a:rPr lang="en-US" altLang="en-US" dirty="0">
                    <a:solidFill>
                      <a:srgbClr val="000000"/>
                    </a:solidFill>
                    <a:latin typeface="Arial" panose="020B0604020202020204" pitchFamily="34" charset="0"/>
                  </a:rPr>
                  <a:t>The result becomes the </a:t>
                </a:r>
                <a:r>
                  <a:rPr lang="en-US" altLang="en-US" b="1" dirty="0">
                    <a:solidFill>
                      <a:srgbClr val="000000"/>
                    </a:solidFill>
                    <a:latin typeface="Arial" panose="020B0604020202020204" pitchFamily="34" charset="0"/>
                  </a:rPr>
                  <a:t>input to the next layer</a:t>
                </a:r>
                <a:r>
                  <a:rPr lang="en-US" altLang="en-US" dirty="0">
                    <a:solidFill>
                      <a:srgbClr val="000000"/>
                    </a:solidFill>
                    <a:latin typeface="Arial" panose="020B0604020202020204" pitchFamily="34" charset="0"/>
                  </a:rPr>
                  <a:t>.</a:t>
                </a:r>
              </a:p>
              <a:p>
                <a:pPr lvl="1" eaLnBrk="0" fontAlgn="base" hangingPunct="0">
                  <a:lnSpc>
                    <a:spcPct val="100000"/>
                  </a:lnSpc>
                  <a:spcBef>
                    <a:spcPct val="0"/>
                  </a:spcBef>
                  <a:spcAft>
                    <a:spcPct val="0"/>
                  </a:spcAft>
                  <a:buFont typeface="Wingdings" pitchFamily="2" charset="2"/>
                  <a:buChar char="Ø"/>
                </a:pPr>
                <a:r>
                  <a:rPr lang="en-US" altLang="en-US" dirty="0">
                    <a:solidFill>
                      <a:srgbClr val="000000"/>
                    </a:solidFill>
                    <a:latin typeface="Arial" panose="020B0604020202020204" pitchFamily="34" charset="0"/>
                  </a:rPr>
                  <a:t>Finally, the </a:t>
                </a:r>
                <a:r>
                  <a:rPr lang="en-US" altLang="en-US" b="1" dirty="0">
                    <a:solidFill>
                      <a:srgbClr val="000000"/>
                    </a:solidFill>
                    <a:latin typeface="Arial" panose="020B0604020202020204" pitchFamily="34" charset="0"/>
                  </a:rPr>
                  <a:t>output layer</a:t>
                </a:r>
                <a:r>
                  <a:rPr lang="en-US" altLang="en-US" dirty="0">
                    <a:solidFill>
                      <a:srgbClr val="000000"/>
                    </a:solidFill>
                    <a:latin typeface="Arial" panose="020B0604020202020204" pitchFamily="34" charset="0"/>
                  </a:rPr>
                  <a:t> gives predictions (like 0/1 for classification).</a:t>
                </a:r>
                <a:endParaRPr lang="en-US" altLang="en-US" dirty="0">
                  <a:latin typeface="Arial" panose="020B0604020202020204" pitchFamily="34" charset="0"/>
                </a:endParaRPr>
              </a:p>
              <a:p>
                <a:endParaRPr lang="en-US" b="1" dirty="0"/>
              </a:p>
            </p:txBody>
          </p:sp>
        </mc:Choice>
        <mc:Fallback xmlns="">
          <p:sp>
            <p:nvSpPr>
              <p:cNvPr id="3" name="Content Placeholder 2">
                <a:extLst>
                  <a:ext uri="{FF2B5EF4-FFF2-40B4-BE49-F238E27FC236}">
                    <a16:creationId xmlns:a16="http://schemas.microsoft.com/office/drawing/2014/main" id="{F859F030-1486-0B23-E220-3E1AF9C682B3}"/>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125183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7D72-7D93-E6B3-FB20-5797C3BEB8F3}"/>
              </a:ext>
            </a:extLst>
          </p:cNvPr>
          <p:cNvSpPr>
            <a:spLocks noGrp="1"/>
          </p:cNvSpPr>
          <p:nvPr>
            <p:ph type="title"/>
          </p:nvPr>
        </p:nvSpPr>
        <p:spPr/>
        <p:txBody>
          <a:bodyPr/>
          <a:lstStyle/>
          <a:p>
            <a:r>
              <a:rPr lang="en-US" dirty="0"/>
              <a:t>Feedforward Neural Network</a:t>
            </a:r>
          </a:p>
        </p:txBody>
      </p:sp>
      <p:pic>
        <p:nvPicPr>
          <p:cNvPr id="5" name="Content Placeholder 4">
            <a:extLst>
              <a:ext uri="{FF2B5EF4-FFF2-40B4-BE49-F238E27FC236}">
                <a16:creationId xmlns:a16="http://schemas.microsoft.com/office/drawing/2014/main" id="{C0B6B784-2C59-6204-D304-5F532A40E9A5}"/>
              </a:ext>
            </a:extLst>
          </p:cNvPr>
          <p:cNvPicPr>
            <a:picLocks noGrp="1" noChangeAspect="1"/>
          </p:cNvPicPr>
          <p:nvPr>
            <p:ph idx="1"/>
          </p:nvPr>
        </p:nvPicPr>
        <p:blipFill>
          <a:blip r:embed="rId3"/>
          <a:stretch>
            <a:fillRect/>
          </a:stretch>
        </p:blipFill>
        <p:spPr>
          <a:xfrm>
            <a:off x="838200" y="1317356"/>
            <a:ext cx="10515600" cy="5284921"/>
          </a:xfrm>
          <a:ln>
            <a:solidFill>
              <a:schemeClr val="accent1"/>
            </a:solidFill>
          </a:ln>
        </p:spPr>
      </p:pic>
    </p:spTree>
    <p:extLst>
      <p:ext uri="{BB962C8B-B14F-4D97-AF65-F5344CB8AC3E}">
        <p14:creationId xmlns:p14="http://schemas.microsoft.com/office/powerpoint/2010/main" val="1939808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17400-C9C2-C8A2-ECDE-ACDF42DBE6BF}"/>
              </a:ext>
            </a:extLst>
          </p:cNvPr>
          <p:cNvSpPr>
            <a:spLocks noGrp="1"/>
          </p:cNvSpPr>
          <p:nvPr>
            <p:ph type="title"/>
          </p:nvPr>
        </p:nvSpPr>
        <p:spPr/>
        <p:txBody>
          <a:bodyPr/>
          <a:lstStyle/>
          <a:p>
            <a:r>
              <a:rPr lang="en-US" dirty="0"/>
              <a:t>Working of MLP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1F8F15-A03F-172A-94B6-1B8D94B0B1DF}"/>
                  </a:ext>
                </a:extLst>
              </p:cNvPr>
              <p:cNvSpPr>
                <a:spLocks noGrp="1"/>
              </p:cNvSpPr>
              <p:nvPr>
                <p:ph idx="1"/>
              </p:nvPr>
            </p:nvSpPr>
            <p:spPr/>
            <p:txBody>
              <a:bodyPr>
                <a:normAutofit fontScale="92500" lnSpcReduction="20000"/>
              </a:bodyPr>
              <a:lstStyle/>
              <a:p>
                <a:r>
                  <a:rPr lang="en-US" dirty="0"/>
                  <a:t>Step2: </a:t>
                </a:r>
                <a:r>
                  <a:rPr lang="en-US" b="1" dirty="0"/>
                  <a:t>Error Calculation - </a:t>
                </a:r>
                <a:r>
                  <a:rPr lang="en-IN" dirty="0"/>
                  <a:t>Once the network generates an output the next step is to calculate the loss using a </a:t>
                </a:r>
                <a:r>
                  <a:rPr lang="en-IN" dirty="0">
                    <a:hlinkClick r:id="rId2">
                      <a:extLst>
                        <a:ext uri="{A12FA001-AC4F-418D-AE19-62706E023703}">
                          <ahyp:hlinkClr xmlns:ahyp="http://schemas.microsoft.com/office/drawing/2018/hyperlinkcolor" val="tx"/>
                        </a:ext>
                      </a:extLst>
                    </a:hlinkClick>
                  </a:rPr>
                  <a:t>loss function</a:t>
                </a:r>
                <a:r>
                  <a:rPr lang="en-IN" dirty="0"/>
                  <a:t>, </a:t>
                </a:r>
                <a:r>
                  <a:rPr lang="en-IN" dirty="0" err="1"/>
                  <a:t>i.e</a:t>
                </a:r>
                <a:r>
                  <a:rPr lang="en-IN" dirty="0"/>
                  <a:t> we need to </a:t>
                </a:r>
                <a:r>
                  <a:rPr lang="en-IN" b="1" dirty="0"/>
                  <a:t>measure how far off</a:t>
                </a:r>
                <a:r>
                  <a:rPr lang="en-IN" dirty="0"/>
                  <a:t> that output is from the </a:t>
                </a:r>
                <a:r>
                  <a:rPr lang="en-IN" i="1" dirty="0"/>
                  <a:t>expected</a:t>
                </a:r>
                <a:r>
                  <a:rPr lang="en-IN" dirty="0"/>
                  <a:t> (true) value. It is a mathematical formula that compares predicted output (</a:t>
                </a:r>
                <a14:m>
                  <m:oMath xmlns:m="http://schemas.openxmlformats.org/officeDocument/2006/math">
                    <m:sSub>
                      <m:sSubPr>
                        <m:ctrlPr>
                          <a:rPr lang="ar-AE" i="1" smtClean="0">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𝑝𝑟𝑒𝑑</m:t>
                        </m:r>
                      </m:sub>
                    </m:sSub>
                  </m:oMath>
                </a14:m>
                <a:r>
                  <a:rPr lang="en-US" dirty="0"/>
                  <a:t>) and actual</a:t>
                </a:r>
                <a:r>
                  <a:rPr lang="en-IN" dirty="0"/>
                  <a:t> output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𝑡𝑟𝑢𝑒</m:t>
                        </m:r>
                      </m:sub>
                    </m:sSub>
                    <m:r>
                      <a:rPr lang="en-US" b="0" i="0" smtClean="0">
                        <a:latin typeface="Cambria Math" panose="02040503050406030204" pitchFamily="18" charset="0"/>
                      </a:rPr>
                      <m:t>)</m:t>
                    </m:r>
                  </m:oMath>
                </a14:m>
                <a:endParaRPr lang="en-IN" dirty="0"/>
              </a:p>
              <a:p>
                <a:r>
                  <a:rPr lang="en-IN" dirty="0"/>
                  <a:t>That difference is called the </a:t>
                </a:r>
                <a:r>
                  <a:rPr lang="en-IN" b="1" dirty="0"/>
                  <a:t>error (or loss)</a:t>
                </a:r>
                <a:r>
                  <a:rPr lang="en-IN" dirty="0"/>
                  <a:t>.</a:t>
                </a:r>
              </a:p>
              <a:p>
                <a:r>
                  <a:rPr lang="en-IN" b="1" dirty="0"/>
                  <a:t>Why Do We Calculate Error?</a:t>
                </a:r>
              </a:p>
              <a:p>
                <a:r>
                  <a:rPr lang="en-IN" dirty="0"/>
                  <a:t>Because we want the network to learn — and to learn, it must know </a:t>
                </a:r>
                <a:r>
                  <a:rPr lang="en-IN" b="1" dirty="0"/>
                  <a:t>how wrong</a:t>
                </a:r>
                <a:r>
                  <a:rPr lang="en-IN" dirty="0"/>
                  <a:t> it currently is.</a:t>
                </a:r>
              </a:p>
              <a:p>
                <a:pPr lvl="1">
                  <a:buFont typeface="Wingdings" pitchFamily="2" charset="2"/>
                  <a:buChar char="Ø"/>
                </a:pPr>
                <a:r>
                  <a:rPr lang="en-IN" dirty="0"/>
                  <a:t>If the prediction is close to the actual value → small error</a:t>
                </a:r>
              </a:p>
              <a:p>
                <a:pPr lvl="1">
                  <a:buFont typeface="Wingdings" pitchFamily="2" charset="2"/>
                  <a:buChar char="Ø"/>
                </a:pPr>
                <a:r>
                  <a:rPr lang="en-IN" dirty="0"/>
                  <a:t>If it’s very different → large error</a:t>
                </a:r>
              </a:p>
              <a:p>
                <a:r>
                  <a:rPr lang="en-IN" dirty="0"/>
                  <a:t>The </a:t>
                </a:r>
                <a:r>
                  <a:rPr lang="en-IN" b="1" dirty="0"/>
                  <a:t>goal of training</a:t>
                </a:r>
                <a:r>
                  <a:rPr lang="en-IN" dirty="0"/>
                  <a:t> is to </a:t>
                </a:r>
                <a:r>
                  <a:rPr lang="en-IN" b="1" dirty="0"/>
                  <a:t>minimize this error</a:t>
                </a:r>
                <a:r>
                  <a:rPr lang="en-IN" dirty="0"/>
                  <a:t> by adjusting weights and biases.</a:t>
                </a:r>
              </a:p>
              <a:p>
                <a:endParaRPr lang="en-US" b="1" dirty="0"/>
              </a:p>
            </p:txBody>
          </p:sp>
        </mc:Choice>
        <mc:Fallback xmlns="">
          <p:sp>
            <p:nvSpPr>
              <p:cNvPr id="3" name="Content Placeholder 2">
                <a:extLst>
                  <a:ext uri="{FF2B5EF4-FFF2-40B4-BE49-F238E27FC236}">
                    <a16:creationId xmlns:a16="http://schemas.microsoft.com/office/drawing/2014/main" id="{3B1F8F15-A03F-172A-94B6-1B8D94B0B1DF}"/>
                  </a:ext>
                </a:extLst>
              </p:cNvPr>
              <p:cNvSpPr>
                <a:spLocks noGrp="1" noRot="1" noChangeAspect="1" noMove="1" noResize="1" noEditPoints="1" noAdjustHandles="1" noChangeArrowheads="1" noChangeShapeType="1" noTextEdit="1"/>
              </p:cNvSpPr>
              <p:nvPr>
                <p:ph idx="1"/>
              </p:nvPr>
            </p:nvSpPr>
            <p:spPr>
              <a:blipFill>
                <a:blip r:embed="rId3"/>
                <a:stretch>
                  <a:fillRect l="-965" t="-3488" b="-1744"/>
                </a:stretch>
              </a:blipFill>
            </p:spPr>
            <p:txBody>
              <a:bodyPr/>
              <a:lstStyle/>
              <a:p>
                <a:r>
                  <a:rPr lang="en-US">
                    <a:noFill/>
                  </a:rPr>
                  <a:t> </a:t>
                </a:r>
              </a:p>
            </p:txBody>
          </p:sp>
        </mc:Fallback>
      </mc:AlternateContent>
    </p:spTree>
    <p:extLst>
      <p:ext uri="{BB962C8B-B14F-4D97-AF65-F5344CB8AC3E}">
        <p14:creationId xmlns:p14="http://schemas.microsoft.com/office/powerpoint/2010/main" val="1726085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737D-4EFF-25B9-B1B0-189800922A04}"/>
              </a:ext>
            </a:extLst>
          </p:cNvPr>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AADCF0-BB44-7EE5-D6D9-FDD64B54CE0C}"/>
                  </a:ext>
                </a:extLst>
              </p:cNvPr>
              <p:cNvSpPr>
                <a:spLocks noGrp="1"/>
              </p:cNvSpPr>
              <p:nvPr>
                <p:ph idx="1"/>
              </p:nvPr>
            </p:nvSpPr>
            <p:spPr>
              <a:xfrm>
                <a:off x="838200" y="1286359"/>
                <a:ext cx="10515600" cy="5393410"/>
              </a:xfrm>
            </p:spPr>
            <p:txBody>
              <a:bodyPr>
                <a:normAutofit fontScale="92500" lnSpcReduction="20000"/>
              </a:bodyPr>
              <a:lstStyle/>
              <a:p>
                <a:r>
                  <a:rPr lang="en-US" b="1" dirty="0"/>
                  <a:t>Mean Square Error- </a:t>
                </a:r>
                <a:r>
                  <a:rPr lang="en-US" dirty="0"/>
                  <a:t>For regression problem:</a:t>
                </a:r>
              </a:p>
              <a:p>
                <a:pPr fontAlgn="base"/>
                <a:r>
                  <a:rPr lang="en-IN" dirty="0"/>
                  <a:t>It calculates the average of the squared differences between the predicted values and the actual values. It is simple to understand and sensitive to outliers because the errors are squared, which can affect the loss.</a:t>
                </a:r>
              </a:p>
              <a:p>
                <a:pPr marL="0" indent="0" fontAlgn="base">
                  <a:buNone/>
                </a:pPr>
                <a14:m>
                  <m:oMathPara xmlns:m="http://schemas.openxmlformats.org/officeDocument/2006/math">
                    <m:oMathParaPr>
                      <m:jc m:val="centerGroup"/>
                    </m:oMathParaPr>
                    <m:oMath xmlns:m="http://schemas.openxmlformats.org/officeDocument/2006/math">
                      <m:r>
                        <m:rPr>
                          <m:nor/>
                        </m:rPr>
                        <a:rPr lang="en-IN" b="0"/>
                        <m:t>MSE</m:t>
                      </m:r>
                      <m:r>
                        <a:rPr lang="en-IN">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r>
                            <a:rPr lang="ar-AE" i="1">
                              <a:latin typeface="Cambria Math" panose="02040503050406030204" pitchFamily="18" charset="0"/>
                            </a:rPr>
                            <m:t>𝑛</m:t>
                          </m:r>
                        </m:den>
                      </m:f>
                      <m:r>
                        <m:rPr>
                          <m:nor/>
                        </m:rPr>
                        <a:rPr lang="ar-AE" i="1"/>
                        <m:t>​</m:t>
                      </m:r>
                      <m:nary>
                        <m:naryPr>
                          <m:chr m:val="∑"/>
                          <m:limLoc m:val="subSup"/>
                          <m:grow m:val="on"/>
                          <m:ctrlPr>
                            <a:rPr lang="ar-AE" i="1">
                              <a:latin typeface="Cambria Math" panose="02040503050406030204" pitchFamily="18" charset="0"/>
                            </a:rPr>
                          </m:ctrlPr>
                        </m:naryPr>
                        <m:sub>
                          <m:r>
                            <a:rPr lang="ar-AE" i="1">
                              <a:latin typeface="Cambria Math" panose="02040503050406030204" pitchFamily="18" charset="0"/>
                            </a:rPr>
                            <m:t>𝑖</m:t>
                          </m:r>
                          <m:r>
                            <a:rPr lang="ar-AE">
                              <a:latin typeface="Cambria Math" panose="02040503050406030204" pitchFamily="18" charset="0"/>
                            </a:rPr>
                            <m:t>=1</m:t>
                          </m:r>
                        </m:sub>
                        <m:sup>
                          <m:r>
                            <a:rPr lang="ar-AE" i="1">
                              <a:latin typeface="Cambria Math" panose="02040503050406030204" pitchFamily="18" charset="0"/>
                            </a:rPr>
                            <m:t>𝑛</m:t>
                          </m:r>
                        </m:sup>
                        <m:e>
                          <m:r>
                            <m:rPr>
                              <m:nor/>
                            </m:rPr>
                            <a:rPr lang="ar-AE" i="1"/>
                            <m:t>​</m:t>
                          </m:r>
                        </m:e>
                      </m:nary>
                      <m:d>
                        <m:dPr>
                          <m:endChr m:val=""/>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𝑖</m:t>
                              </m:r>
                            </m:sub>
                          </m:sSub>
                          <m:r>
                            <m:rPr>
                              <m:nor/>
                            </m:rPr>
                            <a:rPr lang="ar-AE" i="1"/>
                            <m:t>​</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𝑦</m:t>
                                  </m:r>
                                </m:e>
                              </m:acc>
                            </m:e>
                            <m:sub>
                              <m:r>
                                <a:rPr lang="ar-AE" i="1">
                                  <a:latin typeface="Cambria Math" panose="02040503050406030204" pitchFamily="18" charset="0"/>
                                </a:rPr>
                                <m:t>𝑖</m:t>
                              </m:r>
                            </m:sub>
                          </m:sSub>
                          <m:r>
                            <m:rPr>
                              <m:nor/>
                            </m:rPr>
                            <a:rPr lang="ar-AE" i="1"/>
                            <m:t>​</m:t>
                          </m:r>
                          <m:sSup>
                            <m:sSupPr>
                              <m:ctrlPr>
                                <a:rPr lang="ar-AE" i="1">
                                  <a:latin typeface="Cambria Math" panose="02040503050406030204" pitchFamily="18" charset="0"/>
                                </a:rPr>
                              </m:ctrlPr>
                            </m:sSupPr>
                            <m:e>
                              <m:d>
                                <m:dPr>
                                  <m:begChr m:val=""/>
                                  <m:endChr m:val=""/>
                                  <m:ctrlPr>
                                    <a:rPr lang="ar-AE" i="1">
                                      <a:latin typeface="Cambria Math" panose="02040503050406030204" pitchFamily="18" charset="0"/>
                                    </a:rPr>
                                  </m:ctrlPr>
                                </m:dPr>
                                <m:e>
                                  <m:r>
                                    <a:rPr lang="ar-AE">
                                      <a:latin typeface="Cambria Math" panose="02040503050406030204" pitchFamily="18" charset="0"/>
                                    </a:rPr>
                                    <m:t>)</m:t>
                                  </m:r>
                                </m:e>
                              </m:d>
                            </m:e>
                            <m:sup>
                              <m:r>
                                <a:rPr lang="ar-AE">
                                  <a:latin typeface="Cambria Math" panose="02040503050406030204" pitchFamily="18" charset="0"/>
                                </a:rPr>
                                <m:t>2</m:t>
                              </m:r>
                            </m:sup>
                          </m:sSup>
                        </m:e>
                      </m:d>
                    </m:oMath>
                  </m:oMathPara>
                </a14:m>
                <a:endParaRPr lang="en-US" i="1" dirty="0"/>
              </a:p>
              <a:p>
                <a:pPr marL="0" indent="0" fontAlgn="base">
                  <a:buNone/>
                </a:pPr>
                <a:r>
                  <a:rPr lang="en-IN" dirty="0"/>
                  <a:t>where:</a:t>
                </a:r>
              </a:p>
              <a:p>
                <a:pPr marL="0" indent="0" fontAlgn="base">
                  <a:buNone/>
                </a:pPr>
                <a:r>
                  <a:rPr lang="en-IN" dirty="0"/>
                  <a:t>n is the number of data points</a:t>
                </a:r>
              </a:p>
              <a:p>
                <a:pPr marL="0" indent="0" fontAlgn="base">
                  <a:buNone/>
                </a:pP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𝑖</m:t>
                        </m:r>
                      </m:sub>
                    </m:sSub>
                  </m:oMath>
                </a14:m>
                <a:r>
                  <a:rPr lang="ar-AE" dirty="0"/>
                  <a:t> </a:t>
                </a:r>
                <a:r>
                  <a:rPr lang="en-IN" dirty="0"/>
                  <a:t>is the actual binary label (0 or 1)</a:t>
                </a:r>
              </a:p>
              <a:p>
                <a:pPr marL="0" indent="0" fontAlgn="base">
                  <a:buNone/>
                </a:pP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i="1">
                                <a:latin typeface="Cambria Math" panose="02040503050406030204" pitchFamily="18" charset="0"/>
                              </a:rPr>
                              <m:t>𝑦</m:t>
                            </m:r>
                          </m:e>
                        </m:acc>
                      </m:e>
                      <m:sub>
                        <m:r>
                          <a:rPr lang="ar-AE" i="1">
                            <a:latin typeface="Cambria Math" panose="02040503050406030204" pitchFamily="18" charset="0"/>
                          </a:rPr>
                          <m:t>𝑖</m:t>
                        </m:r>
                      </m:sub>
                    </m:sSub>
                  </m:oMath>
                </a14:m>
                <a:r>
                  <a:rPr lang="ar-AE" dirty="0"/>
                  <a:t>​ </a:t>
                </a:r>
                <a:r>
                  <a:rPr lang="en-IN" dirty="0"/>
                  <a:t>is the predicted probability.</a:t>
                </a:r>
              </a:p>
              <a:p>
                <a:pPr fontAlgn="base"/>
                <a:r>
                  <a:rPr lang="en-US" b="1" dirty="0"/>
                  <a:t>Binary Cross Entropy-loss -  </a:t>
                </a:r>
                <a:r>
                  <a:rPr lang="en-US" dirty="0"/>
                  <a:t>For classification problem:</a:t>
                </a:r>
                <a:endParaRPr lang="ar-AE" dirty="0"/>
              </a:p>
              <a:p>
                <a:r>
                  <a:rPr lang="en-IN" dirty="0"/>
                  <a:t>It is also known as Log Loss and is used for binary classification problems. It measures the performance of a classification model whose output is a probability value between 0 and 1.</a:t>
                </a:r>
              </a:p>
              <a:p>
                <a:endParaRPr lang="en-IN" dirty="0"/>
              </a:p>
              <a:p>
                <a:endParaRPr lang="en-US" b="1" dirty="0"/>
              </a:p>
            </p:txBody>
          </p:sp>
        </mc:Choice>
        <mc:Fallback xmlns="">
          <p:sp>
            <p:nvSpPr>
              <p:cNvPr id="3" name="Content Placeholder 2">
                <a:extLst>
                  <a:ext uri="{FF2B5EF4-FFF2-40B4-BE49-F238E27FC236}">
                    <a16:creationId xmlns:a16="http://schemas.microsoft.com/office/drawing/2014/main" id="{11AADCF0-BB44-7EE5-D6D9-FDD64B54CE0C}"/>
                  </a:ext>
                </a:extLst>
              </p:cNvPr>
              <p:cNvSpPr>
                <a:spLocks noGrp="1" noRot="1" noChangeAspect="1" noMove="1" noResize="1" noEditPoints="1" noAdjustHandles="1" noChangeArrowheads="1" noChangeShapeType="1" noTextEdit="1"/>
              </p:cNvSpPr>
              <p:nvPr>
                <p:ph idx="1"/>
              </p:nvPr>
            </p:nvSpPr>
            <p:spPr>
              <a:xfrm>
                <a:off x="838200" y="1286359"/>
                <a:ext cx="10515600" cy="5393410"/>
              </a:xfrm>
              <a:blipFill>
                <a:blip r:embed="rId3"/>
                <a:stretch>
                  <a:fillRect l="-1086" t="-4695" r="-10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F9FF464-3CAB-3110-AF9F-52CF7B2E09B7}"/>
              </a:ext>
            </a:extLst>
          </p:cNvPr>
          <p:cNvPicPr>
            <a:picLocks noChangeAspect="1"/>
          </p:cNvPicPr>
          <p:nvPr/>
        </p:nvPicPr>
        <p:blipFill>
          <a:blip r:embed="rId4"/>
          <a:stretch>
            <a:fillRect/>
          </a:stretch>
        </p:blipFill>
        <p:spPr>
          <a:xfrm>
            <a:off x="3409626" y="6181528"/>
            <a:ext cx="6002149" cy="676472"/>
          </a:xfrm>
          <a:prstGeom prst="rect">
            <a:avLst/>
          </a:prstGeom>
        </p:spPr>
      </p:pic>
    </p:spTree>
    <p:extLst>
      <p:ext uri="{BB962C8B-B14F-4D97-AF65-F5344CB8AC3E}">
        <p14:creationId xmlns:p14="http://schemas.microsoft.com/office/powerpoint/2010/main" val="1442349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38A3-4B88-7C69-3BF9-9F7A9C496CA7}"/>
              </a:ext>
            </a:extLst>
          </p:cNvPr>
          <p:cNvSpPr>
            <a:spLocks noGrp="1"/>
          </p:cNvSpPr>
          <p:nvPr>
            <p:ph type="title"/>
          </p:nvPr>
        </p:nvSpPr>
        <p:spPr/>
        <p:txBody>
          <a:bodyPr/>
          <a:lstStyle/>
          <a:p>
            <a:r>
              <a:rPr lang="en-US" dirty="0"/>
              <a:t>Working of MLP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C89BA0-8297-200F-B9B1-8DB94D6F9A7E}"/>
                  </a:ext>
                </a:extLst>
              </p:cNvPr>
              <p:cNvSpPr>
                <a:spLocks noGrp="1"/>
              </p:cNvSpPr>
              <p:nvPr>
                <p:ph idx="1"/>
              </p:nvPr>
            </p:nvSpPr>
            <p:spPr>
              <a:xfrm>
                <a:off x="838200" y="1456841"/>
                <a:ext cx="10515600" cy="5036034"/>
              </a:xfrm>
            </p:spPr>
            <p:txBody>
              <a:bodyPr>
                <a:normAutofit/>
              </a:bodyPr>
              <a:lstStyle/>
              <a:p>
                <a:r>
                  <a:rPr lang="en-US" sz="2400" dirty="0"/>
                  <a:t>Step3: </a:t>
                </a:r>
                <a:r>
                  <a:rPr lang="en-IN" sz="2400" b="1" dirty="0"/>
                  <a:t>Backpropagation Learning	</a:t>
                </a:r>
              </a:p>
              <a:p>
                <a:r>
                  <a:rPr lang="en-IN" sz="2400" dirty="0"/>
                  <a:t>In the backward pass, the error (the difference between the predicted and actual output) is propagated back through the network to adjust the weights and biases. To reduce the error, the network </a:t>
                </a:r>
                <a:r>
                  <a:rPr lang="en-IN" sz="2400" b="1" dirty="0"/>
                  <a:t>adjusts the weights</a:t>
                </a:r>
                <a:r>
                  <a:rPr lang="en-IN" sz="2400" dirty="0"/>
                  <a:t>:</a:t>
                </a:r>
              </a:p>
              <a:p>
                <a:r>
                  <a:rPr lang="en-IN" sz="2400" dirty="0"/>
                  <a:t>Compute the error at the output.</a:t>
                </a:r>
              </a:p>
              <a:p>
                <a:r>
                  <a:rPr lang="en-IN" sz="2400" dirty="0"/>
                  <a:t>Propagate it backward through the layers (hence </a:t>
                </a:r>
                <a:r>
                  <a:rPr lang="en-IN" sz="2400" i="1" dirty="0"/>
                  <a:t>backpropagation</a:t>
                </a:r>
                <a:r>
                  <a:rPr lang="en-IN" sz="2400" dirty="0"/>
                  <a:t>).</a:t>
                </a:r>
              </a:p>
              <a:p>
                <a:r>
                  <a:rPr lang="en-IN" sz="2400" dirty="0"/>
                  <a:t>Update each weight using:</a:t>
                </a:r>
              </a:p>
              <a:p>
                <a:pPr marL="457200" lvl="1" indent="0">
                  <a:buNone/>
                </a:pPr>
                <a:r>
                  <a:rPr lang="en-US" sz="2000" dirty="0"/>
                  <a:t>Where, </a:t>
                </a:r>
              </a:p>
              <a:p>
                <a:pPr lvl="1"/>
                <a:endParaRPr lang="en-US" sz="2000" dirty="0"/>
              </a:p>
              <a:p>
                <a:pPr lvl="1"/>
                <a:r>
                  <a:rPr lang="el-GR" sz="2000" dirty="0"/>
                  <a:t>η: </a:t>
                </a:r>
                <a:r>
                  <a:rPr lang="en-IN" sz="2000" dirty="0"/>
                  <a:t>Learning rate</a:t>
                </a:r>
                <a:endParaRPr lang="en-US" sz="1800" dirty="0"/>
              </a:p>
              <a:p>
                <a:pPr lvl="1"/>
                <a14:m>
                  <m:oMath xmlns:m="http://schemas.openxmlformats.org/officeDocument/2006/math">
                    <m:f>
                      <m:fPr>
                        <m:ctrlPr>
                          <a:rPr lang="ar-AE" sz="2000" i="1">
                            <a:latin typeface="Cambria Math" panose="02040503050406030204" pitchFamily="18" charset="0"/>
                          </a:rPr>
                        </m:ctrlPr>
                      </m:fPr>
                      <m:num>
                        <m:r>
                          <a:rPr lang="ar-AE" sz="2000">
                            <a:latin typeface="Cambria Math" panose="02040503050406030204" pitchFamily="18" charset="0"/>
                          </a:rPr>
                          <m:t>𝜕</m:t>
                        </m:r>
                        <m:r>
                          <a:rPr lang="ar-AE" sz="2000" i="1">
                            <a:latin typeface="Cambria Math" panose="02040503050406030204" pitchFamily="18" charset="0"/>
                          </a:rPr>
                          <m:t>𝐸</m:t>
                        </m:r>
                      </m:num>
                      <m:den>
                        <m:r>
                          <a:rPr lang="ar-AE" sz="2000">
                            <a:latin typeface="Cambria Math" panose="02040503050406030204" pitchFamily="18" charset="0"/>
                          </a:rPr>
                          <m:t>𝜕</m:t>
                        </m:r>
                        <m:r>
                          <a:rPr lang="ar-AE" sz="2000" i="1">
                            <a:latin typeface="Cambria Math" panose="02040503050406030204" pitchFamily="18" charset="0"/>
                          </a:rPr>
                          <m:t>𝑤</m:t>
                        </m:r>
                      </m:den>
                    </m:f>
                  </m:oMath>
                </a14:m>
                <a:r>
                  <a:rPr lang="ar-AE" sz="2000" dirty="0"/>
                  <a:t>: </a:t>
                </a:r>
                <a:r>
                  <a:rPr lang="en-IN" sz="2000" dirty="0"/>
                  <a:t>Gradient (rate of change of error </a:t>
                </a:r>
                <a:r>
                  <a:rPr lang="en-IN" sz="2000" dirty="0" err="1"/>
                  <a:t>w.r.t.</a:t>
                </a:r>
                <a:r>
                  <a:rPr lang="en-IN" sz="2000" dirty="0"/>
                  <a:t> weight)</a:t>
                </a:r>
              </a:p>
              <a:p>
                <a:r>
                  <a:rPr lang="en-IN" sz="2400" dirty="0"/>
                  <a:t>This continues until the error is minimized.</a:t>
                </a:r>
              </a:p>
              <a:p>
                <a:pPr marL="0" indent="0">
                  <a:buNone/>
                </a:pPr>
                <a:endParaRPr lang="en-US" sz="2400" b="1" dirty="0"/>
              </a:p>
            </p:txBody>
          </p:sp>
        </mc:Choice>
        <mc:Fallback xmlns="">
          <p:sp>
            <p:nvSpPr>
              <p:cNvPr id="3" name="Content Placeholder 2">
                <a:extLst>
                  <a:ext uri="{FF2B5EF4-FFF2-40B4-BE49-F238E27FC236}">
                    <a16:creationId xmlns:a16="http://schemas.microsoft.com/office/drawing/2014/main" id="{04C89BA0-8297-200F-B9B1-8DB94D6F9A7E}"/>
                  </a:ext>
                </a:extLst>
              </p:cNvPr>
              <p:cNvSpPr>
                <a:spLocks noGrp="1" noRot="1" noChangeAspect="1" noMove="1" noResize="1" noEditPoints="1" noAdjustHandles="1" noChangeArrowheads="1" noChangeShapeType="1" noTextEdit="1"/>
              </p:cNvSpPr>
              <p:nvPr>
                <p:ph idx="1"/>
              </p:nvPr>
            </p:nvSpPr>
            <p:spPr>
              <a:xfrm>
                <a:off x="838200" y="1456841"/>
                <a:ext cx="10515600" cy="5036034"/>
              </a:xfrm>
              <a:blipFill>
                <a:blip r:embed="rId3"/>
                <a:stretch>
                  <a:fillRect l="-844" t="-1508" r="-120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528A017-36DE-8074-C72E-D692EF87A182}"/>
              </a:ext>
            </a:extLst>
          </p:cNvPr>
          <p:cNvPicPr>
            <a:picLocks noChangeAspect="1"/>
          </p:cNvPicPr>
          <p:nvPr/>
        </p:nvPicPr>
        <p:blipFill>
          <a:blip r:embed="rId4"/>
          <a:stretch>
            <a:fillRect/>
          </a:stretch>
        </p:blipFill>
        <p:spPr>
          <a:xfrm>
            <a:off x="4787900" y="3837781"/>
            <a:ext cx="2616200" cy="508000"/>
          </a:xfrm>
          <a:prstGeom prst="rect">
            <a:avLst/>
          </a:prstGeom>
        </p:spPr>
      </p:pic>
      <p:pic>
        <p:nvPicPr>
          <p:cNvPr id="6" name="Picture 5">
            <a:extLst>
              <a:ext uri="{FF2B5EF4-FFF2-40B4-BE49-F238E27FC236}">
                <a16:creationId xmlns:a16="http://schemas.microsoft.com/office/drawing/2014/main" id="{6024E566-3E45-5FCD-474F-6CA1B7A3A79B}"/>
              </a:ext>
            </a:extLst>
          </p:cNvPr>
          <p:cNvPicPr>
            <a:picLocks noChangeAspect="1"/>
          </p:cNvPicPr>
          <p:nvPr/>
        </p:nvPicPr>
        <p:blipFill>
          <a:blip r:embed="rId5"/>
          <a:stretch>
            <a:fillRect/>
          </a:stretch>
        </p:blipFill>
        <p:spPr>
          <a:xfrm>
            <a:off x="5269424" y="4408829"/>
            <a:ext cx="1844298" cy="736607"/>
          </a:xfrm>
          <a:prstGeom prst="rect">
            <a:avLst/>
          </a:prstGeom>
        </p:spPr>
      </p:pic>
    </p:spTree>
    <p:extLst>
      <p:ext uri="{BB962C8B-B14F-4D97-AF65-F5344CB8AC3E}">
        <p14:creationId xmlns:p14="http://schemas.microsoft.com/office/powerpoint/2010/main" val="31206188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B369-4B2B-580E-B9FB-2A0DD4BC29A3}"/>
              </a:ext>
            </a:extLst>
          </p:cNvPr>
          <p:cNvSpPr>
            <a:spLocks noGrp="1"/>
          </p:cNvSpPr>
          <p:nvPr>
            <p:ph type="title"/>
          </p:nvPr>
        </p:nvSpPr>
        <p:spPr/>
        <p:txBody>
          <a:bodyPr/>
          <a:lstStyle/>
          <a:p>
            <a:r>
              <a:rPr lang="en-US" dirty="0"/>
              <a:t>Backward </a:t>
            </a:r>
            <a:r>
              <a:rPr lang="en-US" dirty="0" err="1"/>
              <a:t>Propogation</a:t>
            </a:r>
            <a:endParaRPr lang="en-US" dirty="0"/>
          </a:p>
        </p:txBody>
      </p:sp>
      <p:pic>
        <p:nvPicPr>
          <p:cNvPr id="5" name="Content Placeholder 4">
            <a:extLst>
              <a:ext uri="{FF2B5EF4-FFF2-40B4-BE49-F238E27FC236}">
                <a16:creationId xmlns:a16="http://schemas.microsoft.com/office/drawing/2014/main" id="{5D9B5F6C-A16B-263E-0F0B-370D3E8E0E1E}"/>
              </a:ext>
            </a:extLst>
          </p:cNvPr>
          <p:cNvPicPr>
            <a:picLocks noGrp="1" noChangeAspect="1"/>
          </p:cNvPicPr>
          <p:nvPr>
            <p:ph idx="1"/>
          </p:nvPr>
        </p:nvPicPr>
        <p:blipFill>
          <a:blip r:embed="rId2"/>
          <a:stretch>
            <a:fillRect/>
          </a:stretch>
        </p:blipFill>
        <p:spPr>
          <a:xfrm>
            <a:off x="2000623" y="1825625"/>
            <a:ext cx="8190753" cy="4351338"/>
          </a:xfrm>
        </p:spPr>
      </p:pic>
    </p:spTree>
    <p:extLst>
      <p:ext uri="{BB962C8B-B14F-4D97-AF65-F5344CB8AC3E}">
        <p14:creationId xmlns:p14="http://schemas.microsoft.com/office/powerpoint/2010/main" val="24393395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DEF0C-92DE-FB07-B0CA-B4A1487F9A1F}"/>
              </a:ext>
            </a:extLst>
          </p:cNvPr>
          <p:cNvSpPr>
            <a:spLocks noGrp="1"/>
          </p:cNvSpPr>
          <p:nvPr>
            <p:ph type="title"/>
          </p:nvPr>
        </p:nvSpPr>
        <p:spPr>
          <a:xfrm>
            <a:off x="683217" y="-231497"/>
            <a:ext cx="10515600" cy="1325563"/>
          </a:xfrm>
        </p:spPr>
        <p:txBody>
          <a:bodyPr/>
          <a:lstStyle/>
          <a:p>
            <a:r>
              <a:rPr lang="en-US" dirty="0"/>
              <a:t>Activation Functions</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62B72C5E-4BA4-8638-D011-1D9C3BF01751}"/>
                  </a:ext>
                </a:extLst>
              </p:cNvPr>
              <p:cNvGraphicFramePr>
                <a:graphicFrameLocks noGrp="1"/>
              </p:cNvGraphicFramePr>
              <p:nvPr>
                <p:ph idx="1"/>
                <p:extLst>
                  <p:ext uri="{D42A27DB-BD31-4B8C-83A1-F6EECF244321}">
                    <p14:modId xmlns:p14="http://schemas.microsoft.com/office/powerpoint/2010/main" val="36165638"/>
                  </p:ext>
                </p:extLst>
              </p:nvPr>
            </p:nvGraphicFramePr>
            <p:xfrm>
              <a:off x="528234" y="763041"/>
              <a:ext cx="10515600" cy="6048464"/>
            </p:xfrm>
            <a:graphic>
              <a:graphicData uri="http://schemas.openxmlformats.org/drawingml/2006/table">
                <a:tbl>
                  <a:tblPr/>
                  <a:tblGrid>
                    <a:gridCol w="2628900">
                      <a:extLst>
                        <a:ext uri="{9D8B030D-6E8A-4147-A177-3AD203B41FA5}">
                          <a16:colId xmlns:a16="http://schemas.microsoft.com/office/drawing/2014/main" val="3565877440"/>
                        </a:ext>
                      </a:extLst>
                    </a:gridCol>
                    <a:gridCol w="2628900">
                      <a:extLst>
                        <a:ext uri="{9D8B030D-6E8A-4147-A177-3AD203B41FA5}">
                          <a16:colId xmlns:a16="http://schemas.microsoft.com/office/drawing/2014/main" val="522178636"/>
                        </a:ext>
                      </a:extLst>
                    </a:gridCol>
                    <a:gridCol w="1777139">
                      <a:extLst>
                        <a:ext uri="{9D8B030D-6E8A-4147-A177-3AD203B41FA5}">
                          <a16:colId xmlns:a16="http://schemas.microsoft.com/office/drawing/2014/main" val="868266108"/>
                        </a:ext>
                      </a:extLst>
                    </a:gridCol>
                    <a:gridCol w="3480661">
                      <a:extLst>
                        <a:ext uri="{9D8B030D-6E8A-4147-A177-3AD203B41FA5}">
                          <a16:colId xmlns:a16="http://schemas.microsoft.com/office/drawing/2014/main" val="4093326182"/>
                        </a:ext>
                      </a:extLst>
                    </a:gridCol>
                  </a:tblGrid>
                  <a:tr h="0">
                    <a:tc>
                      <a:txBody>
                        <a:bodyPr/>
                        <a:lstStyle/>
                        <a:p>
                          <a:pPr>
                            <a:buNone/>
                          </a:pPr>
                          <a:r>
                            <a:rPr lang="en-IN" b="1" dirty="0"/>
                            <a:t>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b="1" dirty="0"/>
                            <a:t>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b="1" dirty="0"/>
                            <a:t>Range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b="1" dirty="0"/>
                            <a:t>Graph Shape</a:t>
                          </a:r>
                        </a:p>
                      </a:txBody>
                      <a:tcPr anchor="ct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676028"/>
                      </a:ext>
                    </a:extLst>
                  </a:tr>
                  <a:tr h="0">
                    <a:tc>
                      <a:txBody>
                        <a:bodyPr/>
                        <a:lstStyle/>
                        <a:p>
                          <a:pPr>
                            <a:buNone/>
                          </a:pPr>
                          <a:r>
                            <a:rPr lang="en-IN" b="1" dirty="0"/>
                            <a:t>Sigmoid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14:m>
                            <m:oMathPara xmlns:m="http://schemas.openxmlformats.org/officeDocument/2006/math">
                              <m:oMathParaPr>
                                <m:jc m:val="centerGroup"/>
                              </m:oMathParaPr>
                              <m:oMath xmlns:m="http://schemas.openxmlformats.org/officeDocument/2006/math">
                                <m:r>
                                  <a:rPr lang="ar-AE" i="1">
                                    <a:latin typeface="Cambria Math" panose="02040503050406030204" pitchFamily="18" charset="0"/>
                                  </a:rPr>
                                  <m:t>𝑓</m:t>
                                </m:r>
                                <m:d>
                                  <m:dPr>
                                    <m:ctrlPr>
                                      <a:rPr lang="ar-AE" i="1">
                                        <a:latin typeface="Cambria Math" panose="02040503050406030204" pitchFamily="18" charset="0"/>
                                      </a:rPr>
                                    </m:ctrlPr>
                                  </m:dPr>
                                  <m:e>
                                    <m:r>
                                      <a:rPr lang="ar-AE" i="1">
                                        <a:latin typeface="Cambria Math" panose="02040503050406030204" pitchFamily="18" charset="0"/>
                                      </a:rPr>
                                      <m:t>𝑥</m:t>
                                    </m:r>
                                  </m:e>
                                </m:d>
                                <m:r>
                                  <a:rPr lang="ar-AE" i="0">
                                    <a:latin typeface="Cambria Math" panose="02040503050406030204" pitchFamily="18" charset="0"/>
                                  </a:rPr>
                                  <m:t>=</m:t>
                                </m:r>
                                <m:f>
                                  <m:fPr>
                                    <m:ctrlPr>
                                      <a:rPr lang="ar-AE" i="1">
                                        <a:latin typeface="Cambria Math" panose="02040503050406030204" pitchFamily="18" charset="0"/>
                                      </a:rPr>
                                    </m:ctrlPr>
                                  </m:fPr>
                                  <m:num>
                                    <m:r>
                                      <a:rPr lang="ar-AE" i="0">
                                        <a:latin typeface="Cambria Math" panose="02040503050406030204" pitchFamily="18" charset="0"/>
                                      </a:rPr>
                                      <m:t>1</m:t>
                                    </m:r>
                                  </m:num>
                                  <m:den>
                                    <m:r>
                                      <a:rPr lang="ar-AE" i="0">
                                        <a:latin typeface="Cambria Math" panose="02040503050406030204" pitchFamily="18" charset="0"/>
                                      </a:rPr>
                                      <m:t>1+</m:t>
                                    </m:r>
                                    <m:sSup>
                                      <m:sSupPr>
                                        <m:ctrlPr>
                                          <a:rPr lang="ar-AE" i="1">
                                            <a:latin typeface="Cambria Math" panose="02040503050406030204" pitchFamily="18" charset="0"/>
                                          </a:rPr>
                                        </m:ctrlPr>
                                      </m:sSupPr>
                                      <m:e>
                                        <m:r>
                                          <a:rPr lang="ar-AE" i="1">
                                            <a:latin typeface="Cambria Math" panose="02040503050406030204" pitchFamily="18" charset="0"/>
                                          </a:rPr>
                                          <m:t>𝑒</m:t>
                                        </m:r>
                                      </m:e>
                                      <m:sup>
                                        <m:r>
                                          <a:rPr lang="ar-AE" i="0">
                                            <a:latin typeface="Cambria Math" panose="02040503050406030204" pitchFamily="18" charset="0"/>
                                          </a:rPr>
                                          <m:t>−</m:t>
                                        </m:r>
                                        <m:r>
                                          <a:rPr lang="ar-AE" i="1">
                                            <a:latin typeface="Cambria Math" panose="02040503050406030204" pitchFamily="18" charset="0"/>
                                          </a:rPr>
                                          <m:t>𝑥</m:t>
                                        </m:r>
                                      </m:sup>
                                    </m:sSup>
                                  </m:den>
                                </m:f>
                              </m:oMath>
                            </m:oMathPara>
                          </a14:m>
                          <a:endParaRPr lang="ar-AE"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IN" dirty="0"/>
                        </a:p>
                        <a:p>
                          <a:pPr>
                            <a:buNone/>
                          </a:pPr>
                          <a:endParaRPr lang="en-IN" dirty="0"/>
                        </a:p>
                        <a:p>
                          <a:pPr>
                            <a:buNone/>
                          </a:pPr>
                          <a:endParaRPr lang="en-IN" dirty="0"/>
                        </a:p>
                        <a:p>
                          <a:pPr>
                            <a:buNone/>
                          </a:pPr>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0262465"/>
                      </a:ext>
                    </a:extLst>
                  </a:tr>
                  <a:tr h="1293584">
                    <a:tc>
                      <a:txBody>
                        <a:bodyPr/>
                        <a:lstStyle/>
                        <a:p>
                          <a:pPr>
                            <a:buNone/>
                          </a:pPr>
                          <a:r>
                            <a:rPr lang="en-IN" b="1" dirty="0"/>
                            <a:t>Tanh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IN" sz="1800" b="0" i="0" u="none" strike="noStrike" kern="1200" dirty="0">
                              <a:solidFill>
                                <a:schemeClr val="tx1"/>
                              </a:solidFill>
                              <a:effectLst/>
                              <a:latin typeface="+mn-lt"/>
                              <a:ea typeface="+mn-ea"/>
                              <a:cs typeface="+mn-cs"/>
                            </a:rPr>
                            <a:t>f(x)=</a:t>
                          </a:r>
                          <a:r>
                            <a:rPr lang="en-IN" sz="1800" b="0" i="1" u="none" strike="noStrike" kern="1200" dirty="0">
                              <a:solidFill>
                                <a:schemeClr val="tx1"/>
                              </a:solidFill>
                              <a:effectLst/>
                              <a:latin typeface="+mn-lt"/>
                              <a:ea typeface="+mn-ea"/>
                              <a:cs typeface="+mn-cs"/>
                            </a:rPr>
                            <a:t>tanh</a:t>
                          </a:r>
                          <a:r>
                            <a:rPr lang="en-IN" sz="1800" b="0" i="0" u="none" strike="noStrike" kern="1200" dirty="0">
                              <a:solidFill>
                                <a:schemeClr val="tx1"/>
                              </a:solidFill>
                              <a:effectLst/>
                              <a:latin typeface="+mn-lt"/>
                              <a:ea typeface="+mn-ea"/>
                              <a:cs typeface="+mn-cs"/>
                            </a:rPr>
                            <a:t>(x)</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179453"/>
                      </a:ext>
                    </a:extLst>
                  </a:tr>
                  <a:tr h="0">
                    <a:tc>
                      <a:txBody>
                        <a:bodyPr/>
                        <a:lstStyle/>
                        <a:p>
                          <a:pPr>
                            <a:buNone/>
                          </a:pPr>
                          <a:r>
                            <a:rPr lang="en-IN" b="1" dirty="0" err="1"/>
                            <a:t>ReLU</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IN" sz="1800" b="0" i="0" u="none" strike="noStrike" kern="1200" dirty="0">
                              <a:solidFill>
                                <a:schemeClr val="tx1"/>
                              </a:solidFill>
                              <a:effectLst/>
                              <a:latin typeface="+mn-lt"/>
                              <a:ea typeface="+mn-ea"/>
                              <a:cs typeface="+mn-cs"/>
                            </a:rPr>
                            <a:t>f(x)=max(0,x)</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IN" dirty="0"/>
                        </a:p>
                        <a:p>
                          <a:pPr>
                            <a:buNone/>
                          </a:pPr>
                          <a:endParaRPr lang="en-IN" dirty="0"/>
                        </a:p>
                        <a:p>
                          <a:pPr>
                            <a:buNone/>
                          </a:pPr>
                          <a:endParaRPr lang="en-IN" dirty="0"/>
                        </a:p>
                        <a:p>
                          <a:pPr>
                            <a:buNone/>
                          </a:pPr>
                          <a:endParaRPr lang="en-IN" dirty="0"/>
                        </a:p>
                        <a:p>
                          <a:pPr>
                            <a:buNone/>
                          </a:pPr>
                          <a:r>
                            <a:rPr lang="en-IN" dirty="0"/>
                            <a:t>(0,∞)</a:t>
                          </a:r>
                        </a:p>
                        <a:p>
                          <a:pPr>
                            <a:buNone/>
                          </a:pP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9180230"/>
                      </a:ext>
                    </a:extLst>
                  </a:tr>
                  <a:tr h="540891">
                    <a:tc>
                      <a:txBody>
                        <a:bodyPr/>
                        <a:lstStyle/>
                        <a:p>
                          <a:pPr>
                            <a:buNone/>
                          </a:pPr>
                          <a:r>
                            <a:rPr lang="en-IN" b="1" dirty="0" err="1"/>
                            <a:t>Softmax</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endParaRPr lang="en-IN" dirty="0"/>
                        </a:p>
                        <a:p>
                          <a:pPr algn="ctr">
                            <a:buNone/>
                          </a:pPr>
                          <a:r>
                            <a:rPr lang="en-IN" dirty="0"/>
                            <a:t>Converts outputs into probabilities (for multi-class classification)</a:t>
                          </a:r>
                        </a:p>
                        <a:p>
                          <a:pPr algn="ctr">
                            <a:buNone/>
                          </a:pP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816787"/>
                      </a:ext>
                    </a:extLst>
                  </a:tr>
                </a:tbl>
              </a:graphicData>
            </a:graphic>
          </p:graphicFrame>
        </mc:Choice>
        <mc:Fallback xmlns="">
          <p:graphicFrame>
            <p:nvGraphicFramePr>
              <p:cNvPr id="4" name="Content Placeholder 3">
                <a:extLst>
                  <a:ext uri="{FF2B5EF4-FFF2-40B4-BE49-F238E27FC236}">
                    <a16:creationId xmlns:a16="http://schemas.microsoft.com/office/drawing/2014/main" id="{62B72C5E-4BA4-8638-D011-1D9C3BF01751}"/>
                  </a:ext>
                </a:extLst>
              </p:cNvPr>
              <p:cNvGraphicFramePr>
                <a:graphicFrameLocks noGrp="1"/>
              </p:cNvGraphicFramePr>
              <p:nvPr>
                <p:ph idx="1"/>
                <p:extLst>
                  <p:ext uri="{D42A27DB-BD31-4B8C-83A1-F6EECF244321}">
                    <p14:modId xmlns:p14="http://schemas.microsoft.com/office/powerpoint/2010/main" val="36165638"/>
                  </p:ext>
                </p:extLst>
              </p:nvPr>
            </p:nvGraphicFramePr>
            <p:xfrm>
              <a:off x="528234" y="763041"/>
              <a:ext cx="10515600" cy="6048464"/>
            </p:xfrm>
            <a:graphic>
              <a:graphicData uri="http://schemas.openxmlformats.org/drawingml/2006/table">
                <a:tbl>
                  <a:tblPr/>
                  <a:tblGrid>
                    <a:gridCol w="2628900">
                      <a:extLst>
                        <a:ext uri="{9D8B030D-6E8A-4147-A177-3AD203B41FA5}">
                          <a16:colId xmlns:a16="http://schemas.microsoft.com/office/drawing/2014/main" val="3565877440"/>
                        </a:ext>
                      </a:extLst>
                    </a:gridCol>
                    <a:gridCol w="2628900">
                      <a:extLst>
                        <a:ext uri="{9D8B030D-6E8A-4147-A177-3AD203B41FA5}">
                          <a16:colId xmlns:a16="http://schemas.microsoft.com/office/drawing/2014/main" val="522178636"/>
                        </a:ext>
                      </a:extLst>
                    </a:gridCol>
                    <a:gridCol w="1777139">
                      <a:extLst>
                        <a:ext uri="{9D8B030D-6E8A-4147-A177-3AD203B41FA5}">
                          <a16:colId xmlns:a16="http://schemas.microsoft.com/office/drawing/2014/main" val="868266108"/>
                        </a:ext>
                      </a:extLst>
                    </a:gridCol>
                    <a:gridCol w="3480661">
                      <a:extLst>
                        <a:ext uri="{9D8B030D-6E8A-4147-A177-3AD203B41FA5}">
                          <a16:colId xmlns:a16="http://schemas.microsoft.com/office/drawing/2014/main" val="4093326182"/>
                        </a:ext>
                      </a:extLst>
                    </a:gridCol>
                  </a:tblGrid>
                  <a:tr h="365760">
                    <a:tc>
                      <a:txBody>
                        <a:bodyPr/>
                        <a:lstStyle/>
                        <a:p>
                          <a:pPr>
                            <a:buNone/>
                          </a:pPr>
                          <a:r>
                            <a:rPr lang="en-IN" b="1" dirty="0"/>
                            <a:t>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b="1" dirty="0"/>
                            <a:t>Formula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b="1" dirty="0"/>
                            <a:t>Range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b="1" dirty="0"/>
                            <a:t>Graph Shape</a:t>
                          </a:r>
                        </a:p>
                      </a:txBody>
                      <a:tcPr anchor="ct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676028"/>
                      </a:ext>
                    </a:extLst>
                  </a:tr>
                  <a:tr h="1188720">
                    <a:tc>
                      <a:txBody>
                        <a:bodyPr/>
                        <a:lstStyle/>
                        <a:p>
                          <a:pPr>
                            <a:buNone/>
                          </a:pPr>
                          <a:r>
                            <a:rPr lang="en-IN" b="1" dirty="0"/>
                            <a:t>Sigmoid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32979" r="-199038" b="-377660"/>
                          </a:stretch>
                        </a:blipFill>
                      </a:tcPr>
                    </a:tc>
                    <a:tc>
                      <a:txBody>
                        <a:bodyPr/>
                        <a:lstStyle/>
                        <a:p>
                          <a:pPr>
                            <a:buNone/>
                          </a:pPr>
                          <a:r>
                            <a:rPr lang="en-IN"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IN" dirty="0"/>
                        </a:p>
                        <a:p>
                          <a:pPr>
                            <a:buNone/>
                          </a:pPr>
                          <a:endParaRPr lang="en-IN" dirty="0"/>
                        </a:p>
                        <a:p>
                          <a:pPr>
                            <a:buNone/>
                          </a:pPr>
                          <a:endParaRPr lang="en-IN" dirty="0"/>
                        </a:p>
                        <a:p>
                          <a:pPr>
                            <a:buNone/>
                          </a:pPr>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0262465"/>
                      </a:ext>
                    </a:extLst>
                  </a:tr>
                  <a:tr h="1293584">
                    <a:tc>
                      <a:txBody>
                        <a:bodyPr/>
                        <a:lstStyle/>
                        <a:p>
                          <a:pPr>
                            <a:buNone/>
                          </a:pPr>
                          <a:r>
                            <a:rPr lang="en-IN" b="1" dirty="0"/>
                            <a:t>Tanh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IN" sz="1800" b="0" i="0" u="none" strike="noStrike" kern="1200" dirty="0">
                              <a:solidFill>
                                <a:schemeClr val="tx1"/>
                              </a:solidFill>
                              <a:effectLst/>
                              <a:latin typeface="+mn-lt"/>
                              <a:ea typeface="+mn-ea"/>
                              <a:cs typeface="+mn-cs"/>
                            </a:rPr>
                            <a:t>f(x)=</a:t>
                          </a:r>
                          <a:r>
                            <a:rPr lang="en-IN" sz="1800" b="0" i="1" u="none" strike="noStrike" kern="1200" dirty="0">
                              <a:solidFill>
                                <a:schemeClr val="tx1"/>
                              </a:solidFill>
                              <a:effectLst/>
                              <a:latin typeface="+mn-lt"/>
                              <a:ea typeface="+mn-ea"/>
                              <a:cs typeface="+mn-cs"/>
                            </a:rPr>
                            <a:t>tanh</a:t>
                          </a:r>
                          <a:r>
                            <a:rPr lang="en-IN" sz="1800" b="0" i="0" u="none" strike="noStrike" kern="1200" dirty="0">
                              <a:solidFill>
                                <a:schemeClr val="tx1"/>
                              </a:solidFill>
                              <a:effectLst/>
                              <a:latin typeface="+mn-lt"/>
                              <a:ea typeface="+mn-ea"/>
                              <a:cs typeface="+mn-cs"/>
                            </a:rPr>
                            <a:t>(x)</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179453"/>
                      </a:ext>
                    </a:extLst>
                  </a:tr>
                  <a:tr h="1737360">
                    <a:tc>
                      <a:txBody>
                        <a:bodyPr/>
                        <a:lstStyle/>
                        <a:p>
                          <a:pPr>
                            <a:buNone/>
                          </a:pPr>
                          <a:r>
                            <a:rPr lang="en-IN" b="1" dirty="0" err="1"/>
                            <a:t>ReLU</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IN" sz="1800" b="0" i="0" u="none" strike="noStrike" kern="1200" dirty="0">
                              <a:solidFill>
                                <a:schemeClr val="tx1"/>
                              </a:solidFill>
                              <a:effectLst/>
                              <a:latin typeface="+mn-lt"/>
                              <a:ea typeface="+mn-ea"/>
                              <a:cs typeface="+mn-cs"/>
                            </a:rPr>
                            <a:t>f(x)=max(0,x)</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IN" dirty="0"/>
                        </a:p>
                        <a:p>
                          <a:pPr>
                            <a:buNone/>
                          </a:pPr>
                          <a:endParaRPr lang="en-IN" dirty="0"/>
                        </a:p>
                        <a:p>
                          <a:pPr>
                            <a:buNone/>
                          </a:pPr>
                          <a:endParaRPr lang="en-IN" dirty="0"/>
                        </a:p>
                        <a:p>
                          <a:pPr>
                            <a:buNone/>
                          </a:pPr>
                          <a:endParaRPr lang="en-IN" dirty="0"/>
                        </a:p>
                        <a:p>
                          <a:pPr>
                            <a:buNone/>
                          </a:pPr>
                          <a:r>
                            <a:rPr lang="en-IN" dirty="0"/>
                            <a:t>(0,∞)</a:t>
                          </a:r>
                        </a:p>
                        <a:p>
                          <a:pPr>
                            <a:buNone/>
                          </a:pP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9180230"/>
                      </a:ext>
                    </a:extLst>
                  </a:tr>
                  <a:tr h="1463040">
                    <a:tc>
                      <a:txBody>
                        <a:bodyPr/>
                        <a:lstStyle/>
                        <a:p>
                          <a:pPr>
                            <a:buNone/>
                          </a:pPr>
                          <a:r>
                            <a:rPr lang="en-IN" b="1" dirty="0" err="1"/>
                            <a:t>Softmax</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endParaRPr lang="en-IN" dirty="0"/>
                        </a:p>
                        <a:p>
                          <a:pPr algn="ctr">
                            <a:buNone/>
                          </a:pPr>
                          <a:r>
                            <a:rPr lang="en-IN" dirty="0"/>
                            <a:t>Converts outputs into probabilities (for multi-class classification)</a:t>
                          </a:r>
                        </a:p>
                        <a:p>
                          <a:pPr algn="ctr">
                            <a:buNone/>
                          </a:pP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IN" dirty="0"/>
                            <a:t>(0,1)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816787"/>
                      </a:ext>
                    </a:extLst>
                  </a:tr>
                </a:tbl>
              </a:graphicData>
            </a:graphic>
          </p:graphicFrame>
        </mc:Fallback>
      </mc:AlternateContent>
      <p:pic>
        <p:nvPicPr>
          <p:cNvPr id="7" name="Picture 6">
            <a:extLst>
              <a:ext uri="{FF2B5EF4-FFF2-40B4-BE49-F238E27FC236}">
                <a16:creationId xmlns:a16="http://schemas.microsoft.com/office/drawing/2014/main" id="{37F191E1-A74B-7ED7-8596-98778928F74A}"/>
              </a:ext>
            </a:extLst>
          </p:cNvPr>
          <p:cNvPicPr>
            <a:picLocks noChangeAspect="1"/>
          </p:cNvPicPr>
          <p:nvPr/>
        </p:nvPicPr>
        <p:blipFill>
          <a:blip r:embed="rId4"/>
          <a:stretch>
            <a:fillRect/>
          </a:stretch>
        </p:blipFill>
        <p:spPr>
          <a:xfrm>
            <a:off x="7812716" y="1094066"/>
            <a:ext cx="3541084" cy="1325563"/>
          </a:xfrm>
          <a:prstGeom prst="rect">
            <a:avLst/>
          </a:prstGeom>
        </p:spPr>
      </p:pic>
      <p:pic>
        <p:nvPicPr>
          <p:cNvPr id="9" name="Picture 8">
            <a:extLst>
              <a:ext uri="{FF2B5EF4-FFF2-40B4-BE49-F238E27FC236}">
                <a16:creationId xmlns:a16="http://schemas.microsoft.com/office/drawing/2014/main" id="{3B7AE2C3-F699-A5B2-3C3A-9320C619BF86}"/>
              </a:ext>
            </a:extLst>
          </p:cNvPr>
          <p:cNvPicPr>
            <a:picLocks noChangeAspect="1"/>
          </p:cNvPicPr>
          <p:nvPr/>
        </p:nvPicPr>
        <p:blipFill>
          <a:blip r:embed="rId5"/>
          <a:stretch>
            <a:fillRect/>
          </a:stretch>
        </p:blipFill>
        <p:spPr>
          <a:xfrm>
            <a:off x="7812715" y="2419629"/>
            <a:ext cx="3541083" cy="1163439"/>
          </a:xfrm>
          <a:prstGeom prst="rect">
            <a:avLst/>
          </a:prstGeom>
        </p:spPr>
      </p:pic>
      <p:pic>
        <p:nvPicPr>
          <p:cNvPr id="11" name="Picture 10">
            <a:extLst>
              <a:ext uri="{FF2B5EF4-FFF2-40B4-BE49-F238E27FC236}">
                <a16:creationId xmlns:a16="http://schemas.microsoft.com/office/drawing/2014/main" id="{B72163DC-0458-23A5-26A2-AEA45D3924FE}"/>
              </a:ext>
            </a:extLst>
          </p:cNvPr>
          <p:cNvPicPr>
            <a:picLocks noChangeAspect="1"/>
          </p:cNvPicPr>
          <p:nvPr/>
        </p:nvPicPr>
        <p:blipFill>
          <a:blip r:embed="rId6"/>
          <a:stretch>
            <a:fillRect/>
          </a:stretch>
        </p:blipFill>
        <p:spPr>
          <a:xfrm>
            <a:off x="7812716" y="3583068"/>
            <a:ext cx="3386101" cy="1448110"/>
          </a:xfrm>
          <a:prstGeom prst="rect">
            <a:avLst/>
          </a:prstGeom>
        </p:spPr>
      </p:pic>
      <p:pic>
        <p:nvPicPr>
          <p:cNvPr id="13" name="Picture 12">
            <a:extLst>
              <a:ext uri="{FF2B5EF4-FFF2-40B4-BE49-F238E27FC236}">
                <a16:creationId xmlns:a16="http://schemas.microsoft.com/office/drawing/2014/main" id="{69DF6D3D-B1B8-2D4C-A8A7-93BCE6BC4289}"/>
              </a:ext>
            </a:extLst>
          </p:cNvPr>
          <p:cNvPicPr>
            <a:picLocks noChangeAspect="1"/>
          </p:cNvPicPr>
          <p:nvPr/>
        </p:nvPicPr>
        <p:blipFill>
          <a:blip r:embed="rId7"/>
          <a:stretch>
            <a:fillRect/>
          </a:stretch>
        </p:blipFill>
        <p:spPr>
          <a:xfrm>
            <a:off x="7812716" y="5031178"/>
            <a:ext cx="3386101" cy="1859747"/>
          </a:xfrm>
          <a:prstGeom prst="rect">
            <a:avLst/>
          </a:prstGeom>
        </p:spPr>
      </p:pic>
    </p:spTree>
    <p:extLst>
      <p:ext uri="{BB962C8B-B14F-4D97-AF65-F5344CB8AC3E}">
        <p14:creationId xmlns:p14="http://schemas.microsoft.com/office/powerpoint/2010/main" val="2153558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FE405C-59A0-2FEE-BBFF-0A3E6F6E462A}"/>
              </a:ext>
            </a:extLst>
          </p:cNvPr>
          <p:cNvSpPr>
            <a:spLocks noGrp="1"/>
          </p:cNvSpPr>
          <p:nvPr>
            <p:ph idx="1"/>
          </p:nvPr>
        </p:nvSpPr>
        <p:spPr/>
        <p:txBody>
          <a:bodyPr/>
          <a:lstStyle/>
          <a:p>
            <a:r>
              <a:rPr lang="en-IN" b="1" dirty="0"/>
              <a:t>Confusion matrix</a:t>
            </a:r>
            <a:r>
              <a:rPr lang="en-IN" dirty="0"/>
              <a:t> is a simple table used to measure how well a classification model is performing. It compares the predictions made by the model with the actual results and shows where the model was right or wrong.</a:t>
            </a:r>
          </a:p>
          <a:p>
            <a:endParaRPr lang="en-US" dirty="0"/>
          </a:p>
        </p:txBody>
      </p:sp>
      <p:sp>
        <p:nvSpPr>
          <p:cNvPr id="5" name="Title 4">
            <a:extLst>
              <a:ext uri="{FF2B5EF4-FFF2-40B4-BE49-F238E27FC236}">
                <a16:creationId xmlns:a16="http://schemas.microsoft.com/office/drawing/2014/main" id="{A1B71FDC-8196-8BE5-E8B7-D970FC31BBCC}"/>
              </a:ext>
            </a:extLst>
          </p:cNvPr>
          <p:cNvSpPr>
            <a:spLocks noGrp="1"/>
          </p:cNvSpPr>
          <p:nvPr>
            <p:ph type="title"/>
          </p:nvPr>
        </p:nvSpPr>
        <p:spPr/>
        <p:txBody>
          <a:bodyPr/>
          <a:lstStyle/>
          <a:p>
            <a:r>
              <a:rPr lang="en-US" dirty="0"/>
              <a:t>Confusion Matrix</a:t>
            </a:r>
          </a:p>
        </p:txBody>
      </p:sp>
      <p:pic>
        <p:nvPicPr>
          <p:cNvPr id="7" name="Picture 6">
            <a:extLst>
              <a:ext uri="{FF2B5EF4-FFF2-40B4-BE49-F238E27FC236}">
                <a16:creationId xmlns:a16="http://schemas.microsoft.com/office/drawing/2014/main" id="{94B50D41-8B9A-E8C6-3F42-19656E448636}"/>
              </a:ext>
            </a:extLst>
          </p:cNvPr>
          <p:cNvPicPr>
            <a:picLocks noChangeAspect="1"/>
          </p:cNvPicPr>
          <p:nvPr/>
        </p:nvPicPr>
        <p:blipFill>
          <a:blip r:embed="rId2"/>
          <a:stretch>
            <a:fillRect/>
          </a:stretch>
        </p:blipFill>
        <p:spPr>
          <a:xfrm>
            <a:off x="2070638" y="3705555"/>
            <a:ext cx="7772400" cy="2471408"/>
          </a:xfrm>
          <a:prstGeom prst="rect">
            <a:avLst/>
          </a:prstGeom>
        </p:spPr>
      </p:pic>
    </p:spTree>
    <p:extLst>
      <p:ext uri="{BB962C8B-B14F-4D97-AF65-F5344CB8AC3E}">
        <p14:creationId xmlns:p14="http://schemas.microsoft.com/office/powerpoint/2010/main" val="2277020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DDD4CC-3075-1991-927E-F40F9FAB20F6}"/>
              </a:ext>
            </a:extLst>
          </p:cNvPr>
          <p:cNvPicPr>
            <a:picLocks noGrp="1" noChangeAspect="1"/>
          </p:cNvPicPr>
          <p:nvPr>
            <p:ph idx="1"/>
          </p:nvPr>
        </p:nvPicPr>
        <p:blipFill>
          <a:blip r:embed="rId2"/>
          <a:stretch>
            <a:fillRect/>
          </a:stretch>
        </p:blipFill>
        <p:spPr>
          <a:xfrm>
            <a:off x="1580827" y="642735"/>
            <a:ext cx="9307619" cy="5572529"/>
          </a:xfrm>
        </p:spPr>
      </p:pic>
    </p:spTree>
    <p:extLst>
      <p:ext uri="{BB962C8B-B14F-4D97-AF65-F5344CB8AC3E}">
        <p14:creationId xmlns:p14="http://schemas.microsoft.com/office/powerpoint/2010/main" val="28628167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B5CE-75B3-70C4-6D7C-97716DA10C4B}"/>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92703375-AF36-BC5B-FB8C-0DCB69146D58}"/>
              </a:ext>
            </a:extLst>
          </p:cNvPr>
          <p:cNvSpPr>
            <a:spLocks noGrp="1"/>
          </p:cNvSpPr>
          <p:nvPr>
            <p:ph idx="1"/>
          </p:nvPr>
        </p:nvSpPr>
        <p:spPr/>
        <p:txBody>
          <a:bodyPr/>
          <a:lstStyle/>
          <a:p>
            <a:pPr fontAlgn="base"/>
            <a:r>
              <a:rPr lang="en-IN" b="1" dirty="0"/>
              <a:t>True Positive (TP):</a:t>
            </a:r>
            <a:r>
              <a:rPr lang="en-IN" dirty="0"/>
              <a:t> The model correctly predicted a positive outcome, </a:t>
            </a:r>
            <a:r>
              <a:rPr lang="en-IN" dirty="0" err="1"/>
              <a:t>i.e</a:t>
            </a:r>
            <a:r>
              <a:rPr lang="en-IN" dirty="0"/>
              <a:t> the actual outcome was positive.</a:t>
            </a:r>
          </a:p>
          <a:p>
            <a:pPr fontAlgn="base"/>
            <a:r>
              <a:rPr lang="en-IN" b="1" dirty="0"/>
              <a:t>True Negative (TN):</a:t>
            </a:r>
            <a:r>
              <a:rPr lang="en-IN" dirty="0"/>
              <a:t> The model correctly predicted a negative outcome, </a:t>
            </a:r>
            <a:r>
              <a:rPr lang="en-IN" dirty="0" err="1"/>
              <a:t>i.e</a:t>
            </a:r>
            <a:r>
              <a:rPr lang="en-IN" dirty="0"/>
              <a:t> the actual outcome was negative.</a:t>
            </a:r>
          </a:p>
          <a:p>
            <a:pPr fontAlgn="base"/>
            <a:r>
              <a:rPr lang="en-IN" b="1" dirty="0"/>
              <a:t>False Positive (FP):</a:t>
            </a:r>
            <a:r>
              <a:rPr lang="en-IN" dirty="0"/>
              <a:t> The model incorrectly predicted a positive outcome, </a:t>
            </a:r>
            <a:r>
              <a:rPr lang="en-IN" dirty="0" err="1"/>
              <a:t>i.e</a:t>
            </a:r>
            <a:r>
              <a:rPr lang="en-IN" dirty="0"/>
              <a:t> the actual outcome was negative. It is also known as a Type I error.</a:t>
            </a:r>
          </a:p>
          <a:p>
            <a:pPr fontAlgn="base"/>
            <a:r>
              <a:rPr lang="en-IN" b="1" dirty="0"/>
              <a:t>False Negative (FN):</a:t>
            </a:r>
            <a:r>
              <a:rPr lang="en-IN" dirty="0"/>
              <a:t> The model incorrectly predicted a negative outcome, </a:t>
            </a:r>
            <a:r>
              <a:rPr lang="en-IN" dirty="0" err="1"/>
              <a:t>i.e</a:t>
            </a:r>
            <a:r>
              <a:rPr lang="en-IN" dirty="0"/>
              <a:t> the actual outcome was positive. It is also known as a Type II error.</a:t>
            </a:r>
          </a:p>
          <a:p>
            <a:endParaRPr lang="en-US" dirty="0"/>
          </a:p>
        </p:txBody>
      </p:sp>
    </p:spTree>
    <p:extLst>
      <p:ext uri="{BB962C8B-B14F-4D97-AF65-F5344CB8AC3E}">
        <p14:creationId xmlns:p14="http://schemas.microsoft.com/office/powerpoint/2010/main" val="2662746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2718-F7E4-437E-DA76-BBABC771FD65}"/>
              </a:ext>
            </a:extLst>
          </p:cNvPr>
          <p:cNvSpPr>
            <a:spLocks noGrp="1"/>
          </p:cNvSpPr>
          <p:nvPr>
            <p:ph type="title"/>
          </p:nvPr>
        </p:nvSpPr>
        <p:spPr/>
        <p:txBody>
          <a:bodyPr/>
          <a:lstStyle/>
          <a:p>
            <a:r>
              <a:rPr lang="en-US" dirty="0"/>
              <a:t>Entropy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CEEC29-C67E-3962-3216-AF0D5A096996}"/>
                  </a:ext>
                </a:extLst>
              </p:cNvPr>
              <p:cNvSpPr>
                <a:spLocks noGrp="1"/>
              </p:cNvSpPr>
              <p:nvPr>
                <p:ph idx="1"/>
              </p:nvPr>
            </p:nvSpPr>
            <p:spPr>
              <a:xfrm>
                <a:off x="838200" y="1379349"/>
                <a:ext cx="10515600" cy="5113526"/>
              </a:xfrm>
            </p:spPr>
            <p:txBody>
              <a:bodyPr>
                <a:normAutofit lnSpcReduction="10000"/>
              </a:bodyPr>
              <a:lstStyle/>
              <a:p>
                <a:r>
                  <a:rPr lang="en-IN" dirty="0"/>
                  <a:t>Entropy measures </a:t>
                </a:r>
                <a:r>
                  <a:rPr lang="en-IN" b="1" dirty="0"/>
                  <a:t>uncertainty</a:t>
                </a:r>
                <a:r>
                  <a:rPr lang="en-IN" dirty="0"/>
                  <a:t>.</a:t>
                </a:r>
                <a:br>
                  <a:rPr lang="en-IN" dirty="0"/>
                </a:br>
                <a:r>
                  <a:rPr lang="en-IN" dirty="0"/>
                  <a:t>It’s calculated as:</a:t>
                </a:r>
              </a:p>
              <a:p>
                <a:endParaRPr lang="en-IN" dirty="0"/>
              </a:p>
              <a:p>
                <a:endParaRPr lang="en-IN" dirty="0"/>
              </a:p>
              <a:p>
                <a:r>
                  <a:rPr lang="en-IN" dirty="0"/>
                  <a:t>where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i="1">
                            <a:latin typeface="Cambria Math" panose="02040503050406030204" pitchFamily="18" charset="0"/>
                          </a:rPr>
                          <m:t>𝑖</m:t>
                        </m:r>
                      </m:sub>
                    </m:sSub>
                  </m:oMath>
                </a14:m>
                <a:r>
                  <a:rPr lang="ar-AE" dirty="0"/>
                  <a:t> </a:t>
                </a:r>
                <a:r>
                  <a:rPr lang="en-IN" dirty="0"/>
                  <a:t>are class probabilities in the subset.</a:t>
                </a:r>
                <a:endParaRPr lang="en-US" b="1" i="1" dirty="0">
                  <a:latin typeface="Cambria Math" panose="02040503050406030204" pitchFamily="18" charset="0"/>
                </a:endParaRPr>
              </a:p>
              <a:p>
                <a14:m>
                  <m:oMath xmlns:m="http://schemas.openxmlformats.org/officeDocument/2006/math">
                    <m:r>
                      <a:rPr lang="en-IN" b="1" i="1">
                        <a:latin typeface="Cambria Math" panose="02040503050406030204" pitchFamily="18" charset="0"/>
                      </a:rPr>
                      <m:t>𝑬𝒏𝒕𝒓𝒐𝒑𝒚</m:t>
                    </m:r>
                    <m:d>
                      <m:dPr>
                        <m:ctrlPr>
                          <a:rPr lang="ar-AE" b="1" i="1">
                            <a:latin typeface="Cambria Math" panose="02040503050406030204" pitchFamily="18" charset="0"/>
                          </a:rPr>
                        </m:ctrlPr>
                      </m:dPr>
                      <m:e>
                        <m:r>
                          <a:rPr lang="ar-AE" b="1" i="1">
                            <a:latin typeface="Cambria Math" panose="02040503050406030204" pitchFamily="18" charset="0"/>
                          </a:rPr>
                          <m:t>𝑺</m:t>
                        </m:r>
                      </m:e>
                    </m:d>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𝒑</m:t>
                        </m:r>
                      </m:e>
                      <m:sub>
                        <m:r>
                          <a:rPr lang="ar-AE" b="1">
                            <a:latin typeface="Cambria Math" panose="02040503050406030204" pitchFamily="18" charset="0"/>
                          </a:rPr>
                          <m:t>+</m:t>
                        </m:r>
                      </m:sub>
                    </m:sSub>
                    <m:sSub>
                      <m:sSubPr>
                        <m:ctrlPr>
                          <a:rPr lang="ar-AE" b="1" i="1">
                            <a:latin typeface="Cambria Math" panose="02040503050406030204" pitchFamily="18" charset="0"/>
                          </a:rPr>
                        </m:ctrlPr>
                      </m:sSubPr>
                      <m:e>
                        <m:r>
                          <a:rPr lang="en-US" b="1" i="1" smtClean="0">
                            <a:latin typeface="Cambria Math" panose="02040503050406030204" pitchFamily="18" charset="0"/>
                          </a:rPr>
                          <m:t>𝒍𝒐𝒈</m:t>
                        </m:r>
                      </m:e>
                      <m:sub>
                        <m:r>
                          <a:rPr lang="ar-AE" b="1" i="1">
                            <a:latin typeface="Cambria Math" panose="02040503050406030204" pitchFamily="18" charset="0"/>
                          </a:rPr>
                          <m:t>𝟐</m:t>
                        </m:r>
                      </m:sub>
                    </m:sSub>
                    <m:d>
                      <m:dPr>
                        <m:ctrlPr>
                          <a:rPr lang="ar-AE" b="1" i="1">
                            <a:latin typeface="Cambria Math" panose="02040503050406030204" pitchFamily="18" charset="0"/>
                          </a:rPr>
                        </m:ctrlPr>
                      </m:dPr>
                      <m:e>
                        <m:sSub>
                          <m:sSubPr>
                            <m:ctrlPr>
                              <a:rPr lang="ar-AE" b="1" i="1" smtClean="0">
                                <a:latin typeface="Cambria Math" panose="02040503050406030204" pitchFamily="18" charset="0"/>
                              </a:rPr>
                            </m:ctrlPr>
                          </m:sSubPr>
                          <m:e>
                            <m:r>
                              <a:rPr lang="ar-AE" b="1" i="1">
                                <a:latin typeface="Cambria Math" panose="02040503050406030204" pitchFamily="18" charset="0"/>
                              </a:rPr>
                              <m:t>𝒑</m:t>
                            </m:r>
                          </m:e>
                          <m:sub>
                            <m:r>
                              <a:rPr lang="ar-AE" b="1">
                                <a:latin typeface="Cambria Math" panose="02040503050406030204" pitchFamily="18" charset="0"/>
                              </a:rPr>
                              <m:t>+</m:t>
                            </m:r>
                          </m:sub>
                        </m:sSub>
                      </m:e>
                    </m:d>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𝒑</m:t>
                        </m:r>
                      </m:e>
                      <m:sub>
                        <m:r>
                          <a:rPr lang="ar-AE" b="1">
                            <a:latin typeface="Cambria Math" panose="02040503050406030204" pitchFamily="18" charset="0"/>
                          </a:rPr>
                          <m:t>−</m:t>
                        </m:r>
                      </m:sub>
                    </m:sSub>
                    <m:sSub>
                      <m:sSubPr>
                        <m:ctrlPr>
                          <a:rPr lang="ar-AE" b="1" i="1">
                            <a:latin typeface="Cambria Math" panose="02040503050406030204" pitchFamily="18" charset="0"/>
                          </a:rPr>
                        </m:ctrlPr>
                      </m:sSubPr>
                      <m:e>
                        <m:r>
                          <a:rPr lang="en-US" b="1" i="1" smtClean="0">
                            <a:latin typeface="Cambria Math" panose="02040503050406030204" pitchFamily="18" charset="0"/>
                          </a:rPr>
                          <m:t>𝒍𝒐𝒈</m:t>
                        </m:r>
                      </m:e>
                      <m:sub>
                        <m:r>
                          <a:rPr lang="ar-AE" b="1" i="1">
                            <a:latin typeface="Cambria Math" panose="02040503050406030204" pitchFamily="18" charset="0"/>
                          </a:rPr>
                          <m:t>𝟐</m:t>
                        </m:r>
                      </m:sub>
                    </m:sSub>
                    <m:d>
                      <m:dPr>
                        <m:ctrlPr>
                          <a:rPr lang="ar-AE" b="1" i="1">
                            <a:latin typeface="Cambria Math" panose="02040503050406030204" pitchFamily="18" charset="0"/>
                          </a:rPr>
                        </m:ctrlPr>
                      </m:dPr>
                      <m:e>
                        <m:sSub>
                          <m:sSubPr>
                            <m:ctrlPr>
                              <a:rPr lang="ar-AE" b="1" i="1">
                                <a:latin typeface="Cambria Math" panose="02040503050406030204" pitchFamily="18" charset="0"/>
                              </a:rPr>
                            </m:ctrlPr>
                          </m:sSubPr>
                          <m:e>
                            <m:r>
                              <a:rPr lang="ar-AE" b="1" i="1">
                                <a:latin typeface="Cambria Math" panose="02040503050406030204" pitchFamily="18" charset="0"/>
                              </a:rPr>
                              <m:t>𝒑</m:t>
                            </m:r>
                          </m:e>
                          <m:sub>
                            <m:r>
                              <a:rPr lang="ar-AE" b="1">
                                <a:latin typeface="Cambria Math" panose="02040503050406030204" pitchFamily="18" charset="0"/>
                              </a:rPr>
                              <m:t>−</m:t>
                            </m:r>
                          </m:sub>
                        </m:sSub>
                      </m:e>
                    </m:d>
                  </m:oMath>
                </a14:m>
                <a:endParaRPr lang="ar-AE" b="1" dirty="0"/>
              </a:p>
              <a:p>
                <a:pPr marL="0" indent="0">
                  <a:buNone/>
                </a:pPr>
                <a:r>
                  <a:rPr lang="en-IN" dirty="0"/>
                  <a:t>Where:</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a:latin typeface="Cambria Math" panose="02040503050406030204" pitchFamily="18" charset="0"/>
                          </a:rPr>
                          <m:t>+</m:t>
                        </m:r>
                      </m:sub>
                    </m:sSub>
                  </m:oMath>
                </a14:m>
                <a:r>
                  <a:rPr lang="ar-AE" dirty="0"/>
                  <a:t> = </a:t>
                </a:r>
                <a:r>
                  <a:rPr lang="en-IN" dirty="0"/>
                  <a:t>proportion of positive examples</a:t>
                </a:r>
              </a:p>
              <a:p>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𝑝</m:t>
                        </m:r>
                      </m:e>
                      <m:sub>
                        <m:r>
                          <a:rPr lang="ar-AE">
                            <a:latin typeface="Cambria Math" panose="02040503050406030204" pitchFamily="18" charset="0"/>
                          </a:rPr>
                          <m:t>−</m:t>
                        </m:r>
                      </m:sub>
                    </m:sSub>
                  </m:oMath>
                </a14:m>
                <a:r>
                  <a:rPr lang="ar-AE" dirty="0"/>
                  <a:t> = </a:t>
                </a:r>
                <a:r>
                  <a:rPr lang="en-IN" dirty="0"/>
                  <a:t>proportion of negative examples</a:t>
                </a:r>
              </a:p>
              <a:p>
                <a:r>
                  <a:rPr lang="en-IN" dirty="0"/>
                  <a:t> Entropy = 0 → perfectly pure (all same class/all +</a:t>
                </a:r>
                <a:r>
                  <a:rPr lang="en-IN" dirty="0" err="1"/>
                  <a:t>ve</a:t>
                </a:r>
                <a:r>
                  <a:rPr lang="en-IN" dirty="0"/>
                  <a:t>/all -</a:t>
                </a:r>
                <a:r>
                  <a:rPr lang="en-IN" dirty="0" err="1"/>
                  <a:t>ve</a:t>
                </a:r>
                <a:r>
                  <a:rPr lang="en-IN" dirty="0"/>
                  <a:t>)</a:t>
                </a:r>
                <a:br>
                  <a:rPr lang="en-IN" dirty="0"/>
                </a:br>
                <a:r>
                  <a:rPr lang="en-IN" dirty="0"/>
                  <a:t> Entropy = 1 → perfectly impure (50-50 mix)</a:t>
                </a:r>
              </a:p>
              <a:p>
                <a:endParaRPr lang="en-US" dirty="0"/>
              </a:p>
            </p:txBody>
          </p:sp>
        </mc:Choice>
        <mc:Fallback xmlns="">
          <p:sp>
            <p:nvSpPr>
              <p:cNvPr id="3" name="Content Placeholder 2">
                <a:extLst>
                  <a:ext uri="{FF2B5EF4-FFF2-40B4-BE49-F238E27FC236}">
                    <a16:creationId xmlns:a16="http://schemas.microsoft.com/office/drawing/2014/main" id="{45CEEC29-C67E-3962-3216-AF0D5A096996}"/>
                  </a:ext>
                </a:extLst>
              </p:cNvPr>
              <p:cNvSpPr>
                <a:spLocks noGrp="1" noRot="1" noChangeAspect="1" noMove="1" noResize="1" noEditPoints="1" noAdjustHandles="1" noChangeArrowheads="1" noChangeShapeType="1" noTextEdit="1"/>
              </p:cNvSpPr>
              <p:nvPr>
                <p:ph idx="1"/>
              </p:nvPr>
            </p:nvSpPr>
            <p:spPr>
              <a:xfrm>
                <a:off x="838200" y="1379349"/>
                <a:ext cx="10515600" cy="5113526"/>
              </a:xfrm>
              <a:blipFill>
                <a:blip r:embed="rId2"/>
                <a:stretch>
                  <a:fillRect l="-1206" t="-272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F70DFD0-EA73-EC51-D319-C1EC9158B461}"/>
              </a:ext>
            </a:extLst>
          </p:cNvPr>
          <p:cNvPicPr>
            <a:picLocks noChangeAspect="1"/>
          </p:cNvPicPr>
          <p:nvPr/>
        </p:nvPicPr>
        <p:blipFill>
          <a:blip r:embed="rId3"/>
          <a:stretch>
            <a:fillRect/>
          </a:stretch>
        </p:blipFill>
        <p:spPr>
          <a:xfrm>
            <a:off x="4271720" y="1983783"/>
            <a:ext cx="3942382" cy="1030745"/>
          </a:xfrm>
          <a:prstGeom prst="rect">
            <a:avLst/>
          </a:prstGeom>
        </p:spPr>
      </p:pic>
    </p:spTree>
    <p:extLst>
      <p:ext uri="{BB962C8B-B14F-4D97-AF65-F5344CB8AC3E}">
        <p14:creationId xmlns:p14="http://schemas.microsoft.com/office/powerpoint/2010/main" val="10383954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AE5D2-CAF8-EDB0-0179-75C3AC821C7F}"/>
              </a:ext>
            </a:extLst>
          </p:cNvPr>
          <p:cNvSpPr>
            <a:spLocks noGrp="1"/>
          </p:cNvSpPr>
          <p:nvPr>
            <p:ph type="title"/>
          </p:nvPr>
        </p:nvSpPr>
        <p:spPr/>
        <p:txBody>
          <a:bodyPr/>
          <a:lstStyle/>
          <a:p>
            <a:r>
              <a:rPr lang="en-US" dirty="0"/>
              <a:t>Evaluation Metrics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753C47-09CA-B070-673A-FCDCACF1BFDA}"/>
                  </a:ext>
                </a:extLst>
              </p:cNvPr>
              <p:cNvSpPr txBox="1"/>
              <p:nvPr/>
            </p:nvSpPr>
            <p:spPr>
              <a:xfrm>
                <a:off x="838200" y="1825625"/>
                <a:ext cx="10227590" cy="2431371"/>
              </a:xfrm>
              <a:prstGeom prst="rect">
                <a:avLst/>
              </a:prstGeom>
              <a:noFill/>
            </p:spPr>
            <p:txBody>
              <a:bodyPr wrap="square">
                <a:spAutoFit/>
              </a:bodyPr>
              <a:lstStyle/>
              <a:p>
                <a:pPr marL="285750" indent="-285750">
                  <a:buFont typeface="Arial" panose="020B0604020202020204" pitchFamily="34" charset="0"/>
                  <a:buChar char="•"/>
                </a:pPr>
                <a:r>
                  <a:rPr lang="en-IN" sz="2800" b="1" i="0" u="none" strike="noStrike" dirty="0">
                    <a:solidFill>
                      <a:srgbClr val="000000"/>
                    </a:solidFill>
                    <a:effectLst/>
                  </a:rPr>
                  <a:t>Accuracy: </a:t>
                </a:r>
              </a:p>
              <a:p>
                <a:pPr marL="285750" indent="-285750">
                  <a:buFont typeface="Arial" panose="020B0604020202020204" pitchFamily="34" charset="0"/>
                  <a:buChar char="•"/>
                </a:pPr>
                <a:r>
                  <a:rPr lang="en-IN" b="0" i="0" u="none" strike="noStrike" dirty="0">
                    <a:solidFill>
                      <a:srgbClr val="000000"/>
                    </a:solidFill>
                    <a:effectLst/>
                  </a:rPr>
                  <a:t>Proportion of total correct predictions (both positive and negative) made by the model </a:t>
                </a:r>
                <a:r>
                  <a:rPr lang="en-IN" dirty="0"/>
                  <a:t>out of all the predictions</a:t>
                </a:r>
                <a:r>
                  <a:rPr lang="en-IN" b="0" i="0" u="none" strike="noStrike" dirty="0">
                    <a:solidFill>
                      <a:srgbClr val="000000"/>
                    </a:solidFill>
                    <a:effectLst/>
                  </a:rPr>
                  <a:t>. </a:t>
                </a:r>
                <a:r>
                  <a:rPr lang="en-IN" dirty="0"/>
                  <a:t>It gives idea of overall performance but it can be misleading when one class is more dominant over the other. For example a model that predicts the majority class correctly most of the time might have high accuracy but still fail to capture important details about other classes. It can be calculated using the below formula:</a:t>
                </a:r>
                <a:endParaRPr lang="en-IN" b="0" i="0" u="none" strike="noStrike" dirty="0">
                  <a:solidFill>
                    <a:srgbClr val="000000"/>
                  </a:solidFill>
                  <a:effectLst/>
                </a:endParaRPr>
              </a:p>
              <a:p>
                <a:pPr>
                  <a:buNone/>
                </a:pPr>
                <a14:m>
                  <m:oMathPara xmlns:m="http://schemas.openxmlformats.org/officeDocument/2006/math">
                    <m:oMathParaPr>
                      <m:jc m:val="centerGroup"/>
                    </m:oMathParaPr>
                    <m:oMath xmlns:m="http://schemas.openxmlformats.org/officeDocument/2006/math">
                      <m:r>
                        <m:rPr>
                          <m:nor/>
                        </m:rPr>
                        <a:rPr lang="en-IN" b="0"/>
                        <m:t>Accuracy</m:t>
                      </m:r>
                      <m:r>
                        <a:rPr lang="en-IN" b="0" i="0">
                          <a:latin typeface="Cambria Math" panose="02040503050406030204" pitchFamily="18" charset="0"/>
                        </a:rPr>
                        <m:t>=</m:t>
                      </m:r>
                      <m:f>
                        <m:fPr>
                          <m:ctrlPr>
                            <a:rPr lang="ar-AE" b="0" i="1">
                              <a:latin typeface="Cambria Math" panose="02040503050406030204" pitchFamily="18" charset="0"/>
                            </a:rPr>
                          </m:ctrlPr>
                        </m:fPr>
                        <m:num>
                          <m:r>
                            <a:rPr lang="ar-AE" b="0" i="1">
                              <a:latin typeface="Cambria Math" panose="02040503050406030204" pitchFamily="18" charset="0"/>
                            </a:rPr>
                            <m:t>𝑇𝑃</m:t>
                          </m:r>
                          <m:r>
                            <a:rPr lang="ar-AE" b="0" i="0">
                              <a:latin typeface="Cambria Math" panose="02040503050406030204" pitchFamily="18" charset="0"/>
                            </a:rPr>
                            <m:t>+</m:t>
                          </m:r>
                          <m:r>
                            <a:rPr lang="ar-AE" b="0" i="1">
                              <a:latin typeface="Cambria Math" panose="02040503050406030204" pitchFamily="18" charset="0"/>
                            </a:rPr>
                            <m:t>𝑇𝑁</m:t>
                          </m:r>
                        </m:num>
                        <m:den>
                          <m:r>
                            <a:rPr lang="ar-AE" b="0" i="1">
                              <a:latin typeface="Cambria Math" panose="02040503050406030204" pitchFamily="18" charset="0"/>
                            </a:rPr>
                            <m:t>𝑇𝑃</m:t>
                          </m:r>
                          <m:r>
                            <a:rPr lang="ar-AE" b="0" i="0">
                              <a:latin typeface="Cambria Math" panose="02040503050406030204" pitchFamily="18" charset="0"/>
                            </a:rPr>
                            <m:t>+</m:t>
                          </m:r>
                          <m:r>
                            <a:rPr lang="ar-AE" b="0" i="1">
                              <a:latin typeface="Cambria Math" panose="02040503050406030204" pitchFamily="18" charset="0"/>
                            </a:rPr>
                            <m:t>𝑇𝑁</m:t>
                          </m:r>
                          <m:r>
                            <a:rPr lang="ar-AE" b="0" i="0">
                              <a:latin typeface="Cambria Math" panose="02040503050406030204" pitchFamily="18" charset="0"/>
                            </a:rPr>
                            <m:t>+</m:t>
                          </m:r>
                          <m:r>
                            <a:rPr lang="ar-AE" b="0" i="1">
                              <a:latin typeface="Cambria Math" panose="02040503050406030204" pitchFamily="18" charset="0"/>
                            </a:rPr>
                            <m:t>𝐹𝑃</m:t>
                          </m:r>
                          <m:r>
                            <a:rPr lang="ar-AE" b="0" i="0">
                              <a:latin typeface="Cambria Math" panose="02040503050406030204" pitchFamily="18" charset="0"/>
                            </a:rPr>
                            <m:t>+</m:t>
                          </m:r>
                          <m:r>
                            <a:rPr lang="ar-AE" b="0" i="1">
                              <a:latin typeface="Cambria Math" panose="02040503050406030204" pitchFamily="18" charset="0"/>
                            </a:rPr>
                            <m:t>𝐹𝑁</m:t>
                          </m:r>
                        </m:den>
                      </m:f>
                    </m:oMath>
                  </m:oMathPara>
                </a14:m>
                <a:endParaRPr lang="ar-AE" b="0" dirty="0"/>
              </a:p>
            </p:txBody>
          </p:sp>
        </mc:Choice>
        <mc:Fallback xmlns="">
          <p:sp>
            <p:nvSpPr>
              <p:cNvPr id="5" name="TextBox 4">
                <a:extLst>
                  <a:ext uri="{FF2B5EF4-FFF2-40B4-BE49-F238E27FC236}">
                    <a16:creationId xmlns:a16="http://schemas.microsoft.com/office/drawing/2014/main" id="{10753C47-09CA-B070-673A-FCDCACF1BFDA}"/>
                  </a:ext>
                </a:extLst>
              </p:cNvPr>
              <p:cNvSpPr txBox="1">
                <a:spLocks noRot="1" noChangeAspect="1" noMove="1" noResize="1" noEditPoints="1" noAdjustHandles="1" noChangeArrowheads="1" noChangeShapeType="1" noTextEdit="1"/>
              </p:cNvSpPr>
              <p:nvPr/>
            </p:nvSpPr>
            <p:spPr>
              <a:xfrm>
                <a:off x="838200" y="1825625"/>
                <a:ext cx="10227590" cy="2431371"/>
              </a:xfrm>
              <a:prstGeom prst="rect">
                <a:avLst/>
              </a:prstGeom>
              <a:blipFill>
                <a:blip r:embed="rId2"/>
                <a:stretch>
                  <a:fillRect l="-1117" t="-2591" r="-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C0ACC28-0E17-6F75-83FF-99DF8487C2E0}"/>
                  </a:ext>
                </a:extLst>
              </p:cNvPr>
              <p:cNvSpPr txBox="1"/>
              <p:nvPr/>
            </p:nvSpPr>
            <p:spPr>
              <a:xfrm>
                <a:off x="838200" y="4391933"/>
                <a:ext cx="10227590" cy="1600375"/>
              </a:xfrm>
              <a:prstGeom prst="rect">
                <a:avLst/>
              </a:prstGeom>
              <a:noFill/>
            </p:spPr>
            <p:txBody>
              <a:bodyPr wrap="square">
                <a:spAutoFit/>
              </a:bodyPr>
              <a:lstStyle/>
              <a:p>
                <a:pPr marL="285750" indent="-285750" algn="l">
                  <a:buFont typeface="Arial" panose="020B0604020202020204" pitchFamily="34" charset="0"/>
                  <a:buChar char="•"/>
                </a:pPr>
                <a:r>
                  <a:rPr lang="en-IN" sz="2800" b="1" i="0" u="none" strike="noStrike" dirty="0">
                    <a:solidFill>
                      <a:srgbClr val="000000"/>
                    </a:solidFill>
                    <a:effectLst/>
                  </a:rPr>
                  <a:t>Precision (Positive Predictive Value)</a:t>
                </a:r>
                <a:br>
                  <a:rPr lang="en-IN" b="0" i="0" u="none" strike="noStrike" dirty="0">
                    <a:solidFill>
                      <a:srgbClr val="000000"/>
                    </a:solidFill>
                    <a:effectLst/>
                  </a:rPr>
                </a:br>
                <a:r>
                  <a:rPr lang="en-IN" b="0" i="0" u="none" strike="noStrike" dirty="0">
                    <a:solidFill>
                      <a:srgbClr val="000000"/>
                    </a:solidFill>
                    <a:effectLst/>
                  </a:rPr>
                  <a:t>Out of all samples predicted as </a:t>
                </a:r>
                <a:r>
                  <a:rPr lang="en-IN" b="0" i="1" u="none" strike="noStrike" dirty="0">
                    <a:solidFill>
                      <a:srgbClr val="000000"/>
                    </a:solidFill>
                    <a:effectLst/>
                  </a:rPr>
                  <a:t>positive</a:t>
                </a:r>
                <a:r>
                  <a:rPr lang="en-IN" b="0" i="0" u="none" strike="noStrike" dirty="0">
                    <a:solidFill>
                      <a:srgbClr val="000000"/>
                    </a:solidFill>
                    <a:effectLst/>
                  </a:rPr>
                  <a:t>, how many are actually </a:t>
                </a:r>
                <a:r>
                  <a:rPr lang="en-IN" b="0" i="1" u="none" strike="noStrike" dirty="0">
                    <a:solidFill>
                      <a:srgbClr val="000000"/>
                    </a:solidFill>
                    <a:effectLst/>
                  </a:rPr>
                  <a:t>positive</a:t>
                </a:r>
                <a:r>
                  <a:rPr lang="en-IN" b="0" i="0" u="none" strike="noStrike" dirty="0">
                    <a:solidFill>
                      <a:srgbClr val="000000"/>
                    </a:solidFill>
                    <a:effectLst/>
                  </a:rPr>
                  <a:t>.</a:t>
                </a:r>
                <a:br>
                  <a:rPr lang="en-IN" b="0" i="0" u="none" strike="noStrike" dirty="0">
                    <a:solidFill>
                      <a:srgbClr val="000000"/>
                    </a:solidFill>
                    <a:effectLst/>
                  </a:rPr>
                </a:br>
                <a:r>
                  <a:rPr lang="en-IN" b="0" i="0" u="none" strike="noStrike" dirty="0">
                    <a:solidFill>
                      <a:srgbClr val="000000"/>
                    </a:solidFill>
                    <a:effectLst/>
                  </a:rPr>
                  <a:t>It measures the </a:t>
                </a:r>
                <a:r>
                  <a:rPr lang="en-IN" b="1" i="0" u="none" strike="noStrike" dirty="0">
                    <a:solidFill>
                      <a:srgbClr val="000000"/>
                    </a:solidFill>
                    <a:effectLst/>
                  </a:rPr>
                  <a:t>quality</a:t>
                </a:r>
                <a:r>
                  <a:rPr lang="en-IN" b="0" i="0" u="none" strike="noStrike" dirty="0">
                    <a:solidFill>
                      <a:srgbClr val="000000"/>
                    </a:solidFill>
                    <a:effectLst/>
                  </a:rPr>
                  <a:t> of positive predictions.</a:t>
                </a:r>
              </a:p>
              <a:p>
                <a:pPr>
                  <a:buNone/>
                </a:pPr>
                <a14:m>
                  <m:oMathPara xmlns:m="http://schemas.openxmlformats.org/officeDocument/2006/math">
                    <m:oMathParaPr>
                      <m:jc m:val="centerGroup"/>
                    </m:oMathParaPr>
                    <m:oMath xmlns:m="http://schemas.openxmlformats.org/officeDocument/2006/math">
                      <m:r>
                        <m:rPr>
                          <m:nor/>
                        </m:rPr>
                        <a:rPr lang="en-IN" b="0"/>
                        <m:t>Precision</m:t>
                      </m:r>
                      <m:r>
                        <a:rPr lang="en-IN" b="0" i="0">
                          <a:latin typeface="Cambria Math" panose="02040503050406030204" pitchFamily="18" charset="0"/>
                        </a:rPr>
                        <m:t>=</m:t>
                      </m:r>
                      <m:f>
                        <m:fPr>
                          <m:ctrlPr>
                            <a:rPr lang="ar-AE" b="0" i="1">
                              <a:latin typeface="Cambria Math" panose="02040503050406030204" pitchFamily="18" charset="0"/>
                            </a:rPr>
                          </m:ctrlPr>
                        </m:fPr>
                        <m:num>
                          <m:r>
                            <a:rPr lang="ar-AE" b="0" i="1">
                              <a:latin typeface="Cambria Math" panose="02040503050406030204" pitchFamily="18" charset="0"/>
                            </a:rPr>
                            <m:t>𝑇𝑃</m:t>
                          </m:r>
                        </m:num>
                        <m:den>
                          <m:r>
                            <a:rPr lang="ar-AE" b="0" i="1">
                              <a:latin typeface="Cambria Math" panose="02040503050406030204" pitchFamily="18" charset="0"/>
                            </a:rPr>
                            <m:t>𝑇𝑃</m:t>
                          </m:r>
                          <m:r>
                            <a:rPr lang="ar-AE" b="0" i="0">
                              <a:latin typeface="Cambria Math" panose="02040503050406030204" pitchFamily="18" charset="0"/>
                            </a:rPr>
                            <m:t>+</m:t>
                          </m:r>
                          <m:r>
                            <a:rPr lang="ar-AE" b="0" i="1">
                              <a:latin typeface="Cambria Math" panose="02040503050406030204" pitchFamily="18" charset="0"/>
                            </a:rPr>
                            <m:t>𝐹𝑃</m:t>
                          </m:r>
                        </m:den>
                      </m:f>
                    </m:oMath>
                  </m:oMathPara>
                </a14:m>
                <a:endParaRPr lang="ar-AE" b="0" dirty="0"/>
              </a:p>
            </p:txBody>
          </p:sp>
        </mc:Choice>
        <mc:Fallback xmlns="">
          <p:sp>
            <p:nvSpPr>
              <p:cNvPr id="7" name="TextBox 6">
                <a:extLst>
                  <a:ext uri="{FF2B5EF4-FFF2-40B4-BE49-F238E27FC236}">
                    <a16:creationId xmlns:a16="http://schemas.microsoft.com/office/drawing/2014/main" id="{2C0ACC28-0E17-6F75-83FF-99DF8487C2E0}"/>
                  </a:ext>
                </a:extLst>
              </p:cNvPr>
              <p:cNvSpPr txBox="1">
                <a:spLocks noRot="1" noChangeAspect="1" noMove="1" noResize="1" noEditPoints="1" noAdjustHandles="1" noChangeArrowheads="1" noChangeShapeType="1" noTextEdit="1"/>
              </p:cNvSpPr>
              <p:nvPr/>
            </p:nvSpPr>
            <p:spPr>
              <a:xfrm>
                <a:off x="838200" y="4391933"/>
                <a:ext cx="10227590" cy="1600375"/>
              </a:xfrm>
              <a:prstGeom prst="rect">
                <a:avLst/>
              </a:prstGeom>
              <a:blipFill>
                <a:blip r:embed="rId3"/>
                <a:stretch>
                  <a:fillRect l="-1117" t="-3937" b="-787"/>
                </a:stretch>
              </a:blipFill>
            </p:spPr>
            <p:txBody>
              <a:bodyPr/>
              <a:lstStyle/>
              <a:p>
                <a:r>
                  <a:rPr lang="en-US">
                    <a:noFill/>
                  </a:rPr>
                  <a:t> </a:t>
                </a:r>
              </a:p>
            </p:txBody>
          </p:sp>
        </mc:Fallback>
      </mc:AlternateContent>
    </p:spTree>
    <p:extLst>
      <p:ext uri="{BB962C8B-B14F-4D97-AF65-F5344CB8AC3E}">
        <p14:creationId xmlns:p14="http://schemas.microsoft.com/office/powerpoint/2010/main" val="1271696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B3021-E571-15DB-1FC6-C6BB5152E676}"/>
              </a:ext>
            </a:extLst>
          </p:cNvPr>
          <p:cNvSpPr>
            <a:spLocks noGrp="1"/>
          </p:cNvSpPr>
          <p:nvPr>
            <p:ph type="title"/>
          </p:nvPr>
        </p:nvSpPr>
        <p:spPr/>
        <p:txBody>
          <a:bodyPr/>
          <a:lstStyle/>
          <a:p>
            <a:r>
              <a:rPr lang="en-US" dirty="0"/>
              <a:t>Evaluation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9725FB-685E-1883-4BAE-2B271ED26306}"/>
                  </a:ext>
                </a:extLst>
              </p:cNvPr>
              <p:cNvSpPr>
                <a:spLocks noGrp="1"/>
              </p:cNvSpPr>
              <p:nvPr>
                <p:ph idx="1"/>
              </p:nvPr>
            </p:nvSpPr>
            <p:spPr>
              <a:xfrm>
                <a:off x="838200" y="1317356"/>
                <a:ext cx="10515600" cy="5346915"/>
              </a:xfrm>
            </p:spPr>
            <p:txBody>
              <a:bodyPr>
                <a:normAutofit lnSpcReduction="10000"/>
              </a:bodyPr>
              <a:lstStyle/>
              <a:p>
                <a:r>
                  <a:rPr lang="en-IN" b="1" dirty="0"/>
                  <a:t>Recall (Sensitivity / True Positive Rate)</a:t>
                </a:r>
                <a:br>
                  <a:rPr lang="en-IN" dirty="0"/>
                </a:br>
                <a:r>
                  <a:rPr lang="en-IN" dirty="0"/>
                  <a:t>Out of all </a:t>
                </a:r>
                <a:r>
                  <a:rPr lang="en-IN" i="1" dirty="0"/>
                  <a:t>actual</a:t>
                </a:r>
                <a:r>
                  <a:rPr lang="en-IN" dirty="0"/>
                  <a:t> positive samples, how many were correctly identified as positive. It measures the model’s ability to </a:t>
                </a:r>
                <a:r>
                  <a:rPr lang="en-IN" b="1" dirty="0"/>
                  <a:t>capture positives</a:t>
                </a:r>
                <a:r>
                  <a:rPr lang="en-IN" dirty="0"/>
                  <a:t>.</a:t>
                </a:r>
              </a:p>
              <a:p>
                <a:pPr marL="0" indent="0">
                  <a:buNone/>
                </a:pPr>
                <a:endParaRPr lang="en-IN" b="0" dirty="0"/>
              </a:p>
              <a:p>
                <a:pPr marL="0" indent="0">
                  <a:buNone/>
                </a:pPr>
                <a14:m>
                  <m:oMathPara xmlns:m="http://schemas.openxmlformats.org/officeDocument/2006/math">
                    <m:oMathParaPr>
                      <m:jc m:val="centerGroup"/>
                    </m:oMathParaPr>
                    <m:oMath xmlns:m="http://schemas.openxmlformats.org/officeDocument/2006/math">
                      <m:r>
                        <m:rPr>
                          <m:nor/>
                        </m:rPr>
                        <a:rPr lang="en-IN" b="0"/>
                        <m:t>Recall</m:t>
                      </m:r>
                      <m:r>
                        <a:rPr lang="en-IN">
                          <a:latin typeface="Cambria Math" panose="02040503050406030204" pitchFamily="18" charset="0"/>
                        </a:rPr>
                        <m:t>=</m:t>
                      </m:r>
                      <m:f>
                        <m:fPr>
                          <m:ctrlPr>
                            <a:rPr lang="ar-AE" i="1">
                              <a:latin typeface="Cambria Math" panose="02040503050406030204" pitchFamily="18" charset="0"/>
                            </a:rPr>
                          </m:ctrlPr>
                        </m:fPr>
                        <m:num>
                          <m:r>
                            <a:rPr lang="ar-AE" i="1">
                              <a:latin typeface="Cambria Math" panose="02040503050406030204" pitchFamily="18" charset="0"/>
                            </a:rPr>
                            <m:t>𝑇𝑃</m:t>
                          </m:r>
                        </m:num>
                        <m:den>
                          <m:r>
                            <a:rPr lang="ar-AE" i="1">
                              <a:latin typeface="Cambria Math" panose="02040503050406030204" pitchFamily="18" charset="0"/>
                            </a:rPr>
                            <m:t>𝑇𝑃</m:t>
                          </m:r>
                          <m:r>
                            <a:rPr lang="ar-AE">
                              <a:latin typeface="Cambria Math" panose="02040503050406030204" pitchFamily="18" charset="0"/>
                            </a:rPr>
                            <m:t>+</m:t>
                          </m:r>
                          <m:r>
                            <a:rPr lang="ar-AE" i="1">
                              <a:latin typeface="Cambria Math" panose="02040503050406030204" pitchFamily="18" charset="0"/>
                            </a:rPr>
                            <m:t>𝐹𝑁</m:t>
                          </m:r>
                        </m:den>
                      </m:f>
                    </m:oMath>
                  </m:oMathPara>
                </a14:m>
                <a:endParaRPr lang="en-US" b="0" dirty="0"/>
              </a:p>
              <a:p>
                <a:endParaRPr lang="en-IN" b="1" dirty="0"/>
              </a:p>
              <a:p>
                <a:r>
                  <a:rPr lang="en-IN" b="1" dirty="0"/>
                  <a:t>Specificity (True Negative Rate)</a:t>
                </a:r>
                <a:br>
                  <a:rPr lang="en-IN" dirty="0"/>
                </a:br>
                <a:r>
                  <a:rPr lang="en-IN" dirty="0"/>
                  <a:t>Out of all </a:t>
                </a:r>
                <a:r>
                  <a:rPr lang="en-IN" i="1" dirty="0"/>
                  <a:t>actual</a:t>
                </a:r>
                <a:r>
                  <a:rPr lang="en-IN" dirty="0"/>
                  <a:t> negative samples, how many were correctly identified as negative. It measures the model’s ability to </a:t>
                </a:r>
                <a:r>
                  <a:rPr lang="en-IN" b="1" dirty="0"/>
                  <a:t>avoid false alarms</a:t>
                </a:r>
                <a:r>
                  <a:rPr lang="en-IN" dirty="0"/>
                  <a:t>.</a:t>
                </a:r>
              </a:p>
              <a:p>
                <a:pPr marL="0" indent="0">
                  <a:buNone/>
                </a:pPr>
                <a14:m>
                  <m:oMathPara xmlns:m="http://schemas.openxmlformats.org/officeDocument/2006/math">
                    <m:oMathParaPr>
                      <m:jc m:val="centerGroup"/>
                    </m:oMathParaPr>
                    <m:oMath xmlns:m="http://schemas.openxmlformats.org/officeDocument/2006/math">
                      <m:r>
                        <m:rPr>
                          <m:nor/>
                        </m:rPr>
                        <a:rPr lang="en-IN" b="0"/>
                        <m:t>Specificity</m:t>
                      </m:r>
                      <m:r>
                        <a:rPr lang="en-IN">
                          <a:latin typeface="Cambria Math" panose="02040503050406030204" pitchFamily="18" charset="0"/>
                        </a:rPr>
                        <m:t>=</m:t>
                      </m:r>
                      <m:f>
                        <m:fPr>
                          <m:ctrlPr>
                            <a:rPr lang="ar-AE" i="1">
                              <a:latin typeface="Cambria Math" panose="02040503050406030204" pitchFamily="18" charset="0"/>
                            </a:rPr>
                          </m:ctrlPr>
                        </m:fPr>
                        <m:num>
                          <m:r>
                            <a:rPr lang="ar-AE" i="1">
                              <a:latin typeface="Cambria Math" panose="02040503050406030204" pitchFamily="18" charset="0"/>
                            </a:rPr>
                            <m:t>𝑇𝑁</m:t>
                          </m:r>
                        </m:num>
                        <m:den>
                          <m:r>
                            <a:rPr lang="ar-AE" i="1">
                              <a:latin typeface="Cambria Math" panose="02040503050406030204" pitchFamily="18" charset="0"/>
                            </a:rPr>
                            <m:t>𝑇𝑁</m:t>
                          </m:r>
                          <m:r>
                            <a:rPr lang="ar-AE">
                              <a:latin typeface="Cambria Math" panose="02040503050406030204" pitchFamily="18" charset="0"/>
                            </a:rPr>
                            <m:t>+</m:t>
                          </m:r>
                          <m:r>
                            <a:rPr lang="ar-AE" i="1">
                              <a:latin typeface="Cambria Math" panose="02040503050406030204" pitchFamily="18" charset="0"/>
                            </a:rPr>
                            <m:t>𝐹𝑃</m:t>
                          </m:r>
                        </m:den>
                      </m:f>
                    </m:oMath>
                  </m:oMathPara>
                </a14:m>
                <a:endParaRPr lang="ar-AE" b="0" dirty="0"/>
              </a:p>
              <a:p>
                <a:endParaRPr lang="ar-AE" b="0" dirty="0"/>
              </a:p>
              <a:p>
                <a:endParaRPr lang="en-US" dirty="0"/>
              </a:p>
            </p:txBody>
          </p:sp>
        </mc:Choice>
        <mc:Fallback xmlns="">
          <p:sp>
            <p:nvSpPr>
              <p:cNvPr id="3" name="Content Placeholder 2">
                <a:extLst>
                  <a:ext uri="{FF2B5EF4-FFF2-40B4-BE49-F238E27FC236}">
                    <a16:creationId xmlns:a16="http://schemas.microsoft.com/office/drawing/2014/main" id="{269725FB-685E-1883-4BAE-2B271ED26306}"/>
                  </a:ext>
                </a:extLst>
              </p:cNvPr>
              <p:cNvSpPr>
                <a:spLocks noGrp="1" noRot="1" noChangeAspect="1" noMove="1" noResize="1" noEditPoints="1" noAdjustHandles="1" noChangeArrowheads="1" noChangeShapeType="1" noTextEdit="1"/>
              </p:cNvSpPr>
              <p:nvPr>
                <p:ph idx="1"/>
              </p:nvPr>
            </p:nvSpPr>
            <p:spPr>
              <a:xfrm>
                <a:off x="838200" y="1317356"/>
                <a:ext cx="10515600" cy="5346915"/>
              </a:xfrm>
              <a:blipFill>
                <a:blip r:embed="rId2"/>
                <a:stretch>
                  <a:fillRect l="-1086" t="-2607" r="-1448" b="-5450"/>
                </a:stretch>
              </a:blipFill>
            </p:spPr>
            <p:txBody>
              <a:bodyPr/>
              <a:lstStyle/>
              <a:p>
                <a:r>
                  <a:rPr lang="en-US">
                    <a:noFill/>
                  </a:rPr>
                  <a:t> </a:t>
                </a:r>
              </a:p>
            </p:txBody>
          </p:sp>
        </mc:Fallback>
      </mc:AlternateContent>
    </p:spTree>
    <p:extLst>
      <p:ext uri="{BB962C8B-B14F-4D97-AF65-F5344CB8AC3E}">
        <p14:creationId xmlns:p14="http://schemas.microsoft.com/office/powerpoint/2010/main" val="2621012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15BB-335B-CDEB-A27F-71FD20C386E5}"/>
              </a:ext>
            </a:extLst>
          </p:cNvPr>
          <p:cNvSpPr>
            <a:spLocks noGrp="1"/>
          </p:cNvSpPr>
          <p:nvPr>
            <p:ph type="title"/>
          </p:nvPr>
        </p:nvSpPr>
        <p:spPr/>
        <p:txBody>
          <a:bodyPr/>
          <a:lstStyle/>
          <a:p>
            <a:r>
              <a:rPr lang="en-US" dirty="0"/>
              <a:t>Evaluation Metrics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B9732E-EE6E-F8C8-7D37-58878B3ADC70}"/>
                  </a:ext>
                </a:extLst>
              </p:cNvPr>
              <p:cNvSpPr>
                <a:spLocks noGrp="1"/>
              </p:cNvSpPr>
              <p:nvPr>
                <p:ph idx="1"/>
              </p:nvPr>
            </p:nvSpPr>
            <p:spPr/>
            <p:txBody>
              <a:bodyPr>
                <a:normAutofit/>
              </a:bodyPr>
              <a:lstStyle/>
              <a:p>
                <a:r>
                  <a:rPr lang="en-IN" b="1" dirty="0"/>
                  <a:t>False Positive Rate (FPR)</a:t>
                </a:r>
                <a:br>
                  <a:rPr lang="en-IN" dirty="0"/>
                </a:br>
                <a:r>
                  <a:rPr lang="en-IN" dirty="0"/>
                  <a:t>Out of all </a:t>
                </a:r>
                <a:r>
                  <a:rPr lang="en-IN" i="1" dirty="0"/>
                  <a:t>actual negatives</a:t>
                </a:r>
                <a:r>
                  <a:rPr lang="en-IN" dirty="0"/>
                  <a:t>, how many were incorrectly predicted as positive. It complements specificity.</a:t>
                </a:r>
              </a:p>
              <a:p>
                <a:pPr marL="0" indent="0">
                  <a:buNone/>
                </a:pPr>
                <a14:m>
                  <m:oMathPara xmlns:m="http://schemas.openxmlformats.org/officeDocument/2006/math">
                    <m:oMathParaPr>
                      <m:jc m:val="centerGroup"/>
                    </m:oMathParaPr>
                    <m:oMath xmlns:m="http://schemas.openxmlformats.org/officeDocument/2006/math">
                      <m:r>
                        <m:rPr>
                          <m:nor/>
                        </m:rPr>
                        <a:rPr lang="en-IN" b="0"/>
                        <m:t>FPR</m:t>
                      </m:r>
                      <m:r>
                        <a:rPr lang="en-IN">
                          <a:latin typeface="Cambria Math" panose="02040503050406030204" pitchFamily="18" charset="0"/>
                        </a:rPr>
                        <m:t>=</m:t>
                      </m:r>
                      <m:f>
                        <m:fPr>
                          <m:ctrlPr>
                            <a:rPr lang="ar-AE" i="1">
                              <a:latin typeface="Cambria Math" panose="02040503050406030204" pitchFamily="18" charset="0"/>
                            </a:rPr>
                          </m:ctrlPr>
                        </m:fPr>
                        <m:num>
                          <m:r>
                            <a:rPr lang="ar-AE" i="1">
                              <a:latin typeface="Cambria Math" panose="02040503050406030204" pitchFamily="18" charset="0"/>
                            </a:rPr>
                            <m:t>𝐹𝑃</m:t>
                          </m:r>
                        </m:num>
                        <m:den>
                          <m:r>
                            <a:rPr lang="ar-AE" i="1">
                              <a:latin typeface="Cambria Math" panose="02040503050406030204" pitchFamily="18" charset="0"/>
                            </a:rPr>
                            <m:t>𝐹𝑃</m:t>
                          </m:r>
                          <m:r>
                            <a:rPr lang="ar-AE">
                              <a:latin typeface="Cambria Math" panose="02040503050406030204" pitchFamily="18" charset="0"/>
                            </a:rPr>
                            <m:t>+</m:t>
                          </m:r>
                          <m:r>
                            <a:rPr lang="ar-AE" i="1">
                              <a:latin typeface="Cambria Math" panose="02040503050406030204" pitchFamily="18" charset="0"/>
                            </a:rPr>
                            <m:t>𝑇𝑁</m:t>
                          </m:r>
                        </m:den>
                      </m:f>
                      <m:r>
                        <a:rPr lang="ar-AE">
                          <a:latin typeface="Cambria Math" panose="02040503050406030204" pitchFamily="18" charset="0"/>
                        </a:rPr>
                        <m:t>=1−</m:t>
                      </m:r>
                      <m:r>
                        <m:rPr>
                          <m:nor/>
                        </m:rPr>
                        <a:rPr lang="en-IN" i="1"/>
                        <m:t>Specificity</m:t>
                      </m:r>
                    </m:oMath>
                  </m:oMathPara>
                </a14:m>
                <a:endParaRPr lang="en-IN" b="0" dirty="0"/>
              </a:p>
              <a:p>
                <a:r>
                  <a:rPr lang="en-IN" b="1" dirty="0"/>
                  <a:t>F1 Score</a:t>
                </a:r>
                <a:br>
                  <a:rPr lang="en-IN" dirty="0"/>
                </a:br>
                <a:r>
                  <a:rPr lang="en-IN" dirty="0"/>
                  <a:t>The harmonic mean of Precision and Recall. It gives a balanced measure when there is an uneven class distribution.</a:t>
                </a:r>
              </a:p>
              <a:p>
                <a:pPr marL="0" indent="0">
                  <a:buNone/>
                </a:pPr>
                <a14:m>
                  <m:oMathPara xmlns:m="http://schemas.openxmlformats.org/officeDocument/2006/math">
                    <m:oMathParaPr>
                      <m:jc m:val="centerGroup"/>
                    </m:oMathParaPr>
                    <m:oMath xmlns:m="http://schemas.openxmlformats.org/officeDocument/2006/math">
                      <m:r>
                        <m:rPr>
                          <m:nor/>
                        </m:rPr>
                        <a:rPr lang="en-US" b="0" i="0" smtClean="0"/>
                        <m:t> </m:t>
                      </m:r>
                      <m:r>
                        <m:rPr>
                          <m:nor/>
                        </m:rPr>
                        <a:rPr lang="en-IN" b="0"/>
                        <m:t>F</m:t>
                      </m:r>
                      <m:r>
                        <m:rPr>
                          <m:nor/>
                        </m:rPr>
                        <a:rPr lang="en-IN" b="0"/>
                        <m:t>1 </m:t>
                      </m:r>
                      <m:r>
                        <m:rPr>
                          <m:nor/>
                        </m:rPr>
                        <a:rPr lang="en-IN" b="0"/>
                        <m:t>Score</m:t>
                      </m:r>
                      <m:r>
                        <a:rPr lang="en-IN">
                          <a:latin typeface="Cambria Math" panose="02040503050406030204" pitchFamily="18" charset="0"/>
                        </a:rPr>
                        <m:t>=2×</m:t>
                      </m:r>
                      <m:f>
                        <m:fPr>
                          <m:ctrlPr>
                            <a:rPr lang="ar-AE" i="1">
                              <a:latin typeface="Cambria Math" panose="02040503050406030204" pitchFamily="18" charset="0"/>
                            </a:rPr>
                          </m:ctrlPr>
                        </m:fPr>
                        <m:num>
                          <m:r>
                            <a:rPr lang="ar-AE" i="1">
                              <a:latin typeface="Cambria Math" panose="02040503050406030204" pitchFamily="18" charset="0"/>
                            </a:rPr>
                            <m:t>𝑃𝑟𝑒𝑐𝑖𝑠𝑖𝑜𝑛</m:t>
                          </m:r>
                          <m:r>
                            <a:rPr lang="ar-AE">
                              <a:latin typeface="Cambria Math" panose="02040503050406030204" pitchFamily="18" charset="0"/>
                            </a:rPr>
                            <m:t>×</m:t>
                          </m:r>
                          <m:r>
                            <a:rPr lang="ar-AE" i="1">
                              <a:latin typeface="Cambria Math" panose="02040503050406030204" pitchFamily="18" charset="0"/>
                            </a:rPr>
                            <m:t>𝑅𝑒𝑐𝑎𝑙𝑙</m:t>
                          </m:r>
                        </m:num>
                        <m:den>
                          <m:r>
                            <a:rPr lang="ar-AE" i="1">
                              <a:latin typeface="Cambria Math" panose="02040503050406030204" pitchFamily="18" charset="0"/>
                            </a:rPr>
                            <m:t>𝑃𝑟𝑒𝑐𝑖𝑠𝑖𝑜𝑛</m:t>
                          </m:r>
                          <m:r>
                            <a:rPr lang="ar-AE">
                              <a:latin typeface="Cambria Math" panose="02040503050406030204" pitchFamily="18" charset="0"/>
                            </a:rPr>
                            <m:t>+</m:t>
                          </m:r>
                          <m:r>
                            <a:rPr lang="ar-AE" i="1">
                              <a:latin typeface="Cambria Math" panose="02040503050406030204" pitchFamily="18" charset="0"/>
                            </a:rPr>
                            <m:t>𝑅𝑒𝑐𝑎𝑙𝑙</m:t>
                          </m:r>
                        </m:den>
                      </m:f>
                    </m:oMath>
                  </m:oMathPara>
                </a14:m>
                <a:endParaRPr lang="ar-AE" b="0" dirty="0"/>
              </a:p>
              <a:p>
                <a:pPr marL="0" indent="0">
                  <a:buNone/>
                </a:pPr>
                <a:endParaRPr lang="en-IN" b="0" dirty="0"/>
              </a:p>
              <a:p>
                <a:endParaRPr lang="en-US" dirty="0"/>
              </a:p>
            </p:txBody>
          </p:sp>
        </mc:Choice>
        <mc:Fallback xmlns="">
          <p:sp>
            <p:nvSpPr>
              <p:cNvPr id="3" name="Content Placeholder 2">
                <a:extLst>
                  <a:ext uri="{FF2B5EF4-FFF2-40B4-BE49-F238E27FC236}">
                    <a16:creationId xmlns:a16="http://schemas.microsoft.com/office/drawing/2014/main" id="{DAB9732E-EE6E-F8C8-7D37-58878B3ADC70}"/>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952800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782E-832E-207D-5D3F-CEF47F24C7A9}"/>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8DA31851-02A2-B75C-57E6-82B82CA1CCA2}"/>
              </a:ext>
            </a:extLst>
          </p:cNvPr>
          <p:cNvSpPr>
            <a:spLocks noGrp="1"/>
          </p:cNvSpPr>
          <p:nvPr>
            <p:ph idx="1"/>
          </p:nvPr>
        </p:nvSpPr>
        <p:spPr>
          <a:xfrm>
            <a:off x="636722" y="1407170"/>
            <a:ext cx="10515600" cy="5450829"/>
          </a:xfrm>
        </p:spPr>
        <p:txBody>
          <a:bodyPr>
            <a:noAutofit/>
          </a:bodyPr>
          <a:lstStyle/>
          <a:p>
            <a:r>
              <a:rPr lang="en-IN" sz="1800" dirty="0"/>
              <a:t>Clustering is an </a:t>
            </a:r>
            <a:r>
              <a:rPr lang="en-IN" sz="1800" b="1" dirty="0"/>
              <a:t>unsupervised learning</a:t>
            </a:r>
            <a:r>
              <a:rPr lang="en-IN" sz="1800" dirty="0"/>
              <a:t> method where we try to </a:t>
            </a:r>
            <a:r>
              <a:rPr lang="en-IN" sz="1800" b="1" dirty="0"/>
              <a:t>discover hidden groups</a:t>
            </a:r>
            <a:r>
              <a:rPr lang="en-IN" sz="1800" dirty="0"/>
              <a:t> in data — </a:t>
            </a:r>
            <a:r>
              <a:rPr lang="en-IN" sz="1800" b="1" dirty="0"/>
              <a:t>without labels</a:t>
            </a:r>
          </a:p>
          <a:p>
            <a:r>
              <a:rPr lang="en-IN" sz="1800" dirty="0"/>
              <a:t>Example: sorting photos on your phone:</a:t>
            </a:r>
          </a:p>
          <a:p>
            <a:r>
              <a:rPr lang="en-IN" sz="1800" dirty="0"/>
              <a:t>All selfies go together, all food pics go together, all travel pics go together</a:t>
            </a:r>
          </a:p>
          <a:p>
            <a:r>
              <a:rPr lang="en-IN" sz="1800" dirty="0"/>
              <a:t>We group them because they </a:t>
            </a:r>
            <a:r>
              <a:rPr lang="en-IN" sz="1800" i="1" dirty="0"/>
              <a:t>look similar</a:t>
            </a:r>
            <a:r>
              <a:rPr lang="en-IN" sz="1800" dirty="0"/>
              <a:t>, even though we don’t know the labels</a:t>
            </a:r>
          </a:p>
          <a:p>
            <a:r>
              <a:rPr lang="en-IN" sz="1800" dirty="0"/>
              <a:t>To cluster, we must define a </a:t>
            </a:r>
            <a:r>
              <a:rPr lang="en-IN" sz="1800" b="1" dirty="0"/>
              <a:t>distance</a:t>
            </a:r>
            <a:r>
              <a:rPr lang="en-IN" sz="1800" dirty="0"/>
              <a:t> or </a:t>
            </a:r>
            <a:r>
              <a:rPr lang="en-IN" sz="1800" b="1" dirty="0"/>
              <a:t>similarity</a:t>
            </a:r>
            <a:r>
              <a:rPr lang="en-IN" sz="1800" dirty="0"/>
              <a:t> measure.</a:t>
            </a:r>
          </a:p>
          <a:p>
            <a:r>
              <a:rPr lang="en-IN" sz="1800" dirty="0"/>
              <a:t>Most common: </a:t>
            </a:r>
            <a:r>
              <a:rPr lang="en-IN" sz="1800" b="1" dirty="0"/>
              <a:t>Euclidean distance . </a:t>
            </a:r>
            <a:r>
              <a:rPr lang="en-IN" sz="1800" dirty="0"/>
              <a:t>Points that are close together → same cluster.</a:t>
            </a:r>
          </a:p>
          <a:p>
            <a:r>
              <a:rPr lang="en-IN" sz="1800" dirty="0"/>
              <a:t>Different distance metrics can also be used depending on the domain like:</a:t>
            </a:r>
          </a:p>
          <a:p>
            <a:pPr lvl="1">
              <a:buFont typeface="Wingdings" pitchFamily="2" charset="2"/>
              <a:buChar char="Ø"/>
            </a:pPr>
            <a:r>
              <a:rPr lang="en-IN" sz="1800" dirty="0"/>
              <a:t>Cosine similarity</a:t>
            </a:r>
          </a:p>
          <a:p>
            <a:pPr lvl="1">
              <a:buFont typeface="Wingdings" pitchFamily="2" charset="2"/>
              <a:buChar char="Ø"/>
            </a:pPr>
            <a:r>
              <a:rPr lang="en-IN" sz="1800" dirty="0"/>
              <a:t>Manhattan distance</a:t>
            </a:r>
          </a:p>
          <a:p>
            <a:pPr lvl="1">
              <a:buFont typeface="Wingdings" pitchFamily="2" charset="2"/>
              <a:buChar char="Ø"/>
            </a:pPr>
            <a:r>
              <a:rPr lang="en-IN" sz="1800" dirty="0"/>
              <a:t>Correlation distance</a:t>
            </a:r>
          </a:p>
          <a:p>
            <a:r>
              <a:rPr lang="en-IN" sz="1800" dirty="0"/>
              <a:t>It is minimizing a quantity called: </a:t>
            </a:r>
            <a:r>
              <a:rPr lang="en-IN" sz="1800" b="1" dirty="0"/>
              <a:t>Within-Cluster Sum of Squares (WCSS)</a:t>
            </a:r>
          </a:p>
          <a:p>
            <a:r>
              <a:rPr lang="en-IN" sz="1800" dirty="0"/>
              <a:t>It means, it makes clusters </a:t>
            </a:r>
            <a:r>
              <a:rPr lang="en-IN" sz="1800" b="1" dirty="0"/>
              <a:t>as compact as possible</a:t>
            </a:r>
            <a:endParaRPr lang="en-IN" sz="1800" dirty="0"/>
          </a:p>
          <a:p>
            <a:r>
              <a:rPr lang="en-IN" sz="1800" dirty="0"/>
              <a:t>Points in a cluster should be close to their centroid.</a:t>
            </a:r>
          </a:p>
          <a:p>
            <a:r>
              <a:rPr lang="en-IN" sz="1800" dirty="0"/>
              <a:t>K-means minimizes the </a:t>
            </a:r>
            <a:r>
              <a:rPr lang="en-IN" sz="1800" b="1" dirty="0"/>
              <a:t>distance between each point and its cluster </a:t>
            </a:r>
            <a:r>
              <a:rPr lang="en-IN" sz="1800" b="1" dirty="0" err="1"/>
              <a:t>center</a:t>
            </a:r>
            <a:r>
              <a:rPr lang="en-IN" sz="1800" dirty="0"/>
              <a:t>.</a:t>
            </a:r>
            <a:br>
              <a:rPr lang="en-IN" sz="1800" dirty="0"/>
            </a:br>
            <a:endParaRPr lang="en-IN" sz="1800" dirty="0"/>
          </a:p>
          <a:p>
            <a:endParaRPr lang="en-US" sz="1800" dirty="0"/>
          </a:p>
        </p:txBody>
      </p:sp>
    </p:spTree>
    <p:extLst>
      <p:ext uri="{BB962C8B-B14F-4D97-AF65-F5344CB8AC3E}">
        <p14:creationId xmlns:p14="http://schemas.microsoft.com/office/powerpoint/2010/main" val="3508313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B9D7-C7D1-0309-6C39-B08DA57E7894}"/>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80E26FBF-E671-35D2-0B96-EF054B07E1E8}"/>
              </a:ext>
            </a:extLst>
          </p:cNvPr>
          <p:cNvSpPr>
            <a:spLocks noGrp="1"/>
          </p:cNvSpPr>
          <p:nvPr>
            <p:ph idx="1"/>
          </p:nvPr>
        </p:nvSpPr>
        <p:spPr/>
        <p:txBody>
          <a:bodyPr>
            <a:normAutofit fontScale="92500" lnSpcReduction="20000"/>
          </a:bodyPr>
          <a:lstStyle/>
          <a:p>
            <a:r>
              <a:rPr lang="en-IN" b="1" dirty="0"/>
              <a:t>Example – Medical Domain</a:t>
            </a:r>
          </a:p>
          <a:p>
            <a:r>
              <a:rPr lang="en-IN" dirty="0"/>
              <a:t>Dataset: </a:t>
            </a:r>
            <a:r>
              <a:rPr lang="en-IN" i="1" dirty="0"/>
              <a:t>n</a:t>
            </a:r>
            <a:r>
              <a:rPr lang="en-IN" dirty="0"/>
              <a:t> tissue samples with </a:t>
            </a:r>
            <a:r>
              <a:rPr lang="en-IN" i="1" dirty="0"/>
              <a:t>p</a:t>
            </a:r>
            <a:r>
              <a:rPr lang="en-IN" dirty="0"/>
              <a:t> clinical/gene expression features</a:t>
            </a:r>
          </a:p>
          <a:p>
            <a:r>
              <a:rPr lang="en-IN" dirty="0"/>
              <a:t>Belief: Samples belong to unknown cancer subtypes</a:t>
            </a:r>
          </a:p>
          <a:p>
            <a:r>
              <a:rPr lang="en-IN" dirty="0"/>
              <a:t>Clustering helps reveal these subtypes</a:t>
            </a:r>
          </a:p>
          <a:p>
            <a:r>
              <a:rPr lang="en-IN" dirty="0"/>
              <a:t>This is </a:t>
            </a:r>
            <a:r>
              <a:rPr lang="en-IN" b="1" dirty="0"/>
              <a:t>unsupervised learning</a:t>
            </a:r>
            <a:r>
              <a:rPr lang="en-IN" dirty="0"/>
              <a:t> (no labels given)</a:t>
            </a:r>
          </a:p>
          <a:p>
            <a:r>
              <a:rPr lang="en-IN" b="1" dirty="0"/>
              <a:t>Example – Marketing</a:t>
            </a:r>
          </a:p>
          <a:p>
            <a:r>
              <a:rPr lang="en-IN" dirty="0"/>
              <a:t>Dataset contains demographic/behavioural attributes of thousands of people</a:t>
            </a:r>
          </a:p>
          <a:p>
            <a:r>
              <a:rPr lang="en-IN" dirty="0"/>
              <a:t>Goal: </a:t>
            </a:r>
            <a:r>
              <a:rPr lang="en-IN" b="1" dirty="0"/>
              <a:t>Market segmentation</a:t>
            </a:r>
            <a:r>
              <a:rPr lang="en-IN" dirty="0"/>
              <a:t> → discover groups that may prefer certain products</a:t>
            </a:r>
          </a:p>
          <a:p>
            <a:r>
              <a:rPr lang="en-IN" dirty="0"/>
              <a:t>Clustering identifies consumer segments</a:t>
            </a:r>
          </a:p>
          <a:p>
            <a:endParaRPr lang="en-US" dirty="0"/>
          </a:p>
        </p:txBody>
      </p:sp>
    </p:spTree>
    <p:extLst>
      <p:ext uri="{BB962C8B-B14F-4D97-AF65-F5344CB8AC3E}">
        <p14:creationId xmlns:p14="http://schemas.microsoft.com/office/powerpoint/2010/main" val="38922316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CF46-8600-99A7-205E-D053A3D20C18}"/>
              </a:ext>
            </a:extLst>
          </p:cNvPr>
          <p:cNvSpPr>
            <a:spLocks noGrp="1"/>
          </p:cNvSpPr>
          <p:nvPr>
            <p:ph type="title"/>
          </p:nvPr>
        </p:nvSpPr>
        <p:spPr>
          <a:xfrm>
            <a:off x="838200" y="500062"/>
            <a:ext cx="10515600" cy="1325563"/>
          </a:xfrm>
        </p:spPr>
        <p:txBody>
          <a:bodyPr/>
          <a:lstStyle/>
          <a:p>
            <a:r>
              <a:rPr lang="en-US" dirty="0"/>
              <a:t>K-means Clustering</a:t>
            </a:r>
          </a:p>
        </p:txBody>
      </p:sp>
      <p:sp>
        <p:nvSpPr>
          <p:cNvPr id="3" name="Content Placeholder 2">
            <a:extLst>
              <a:ext uri="{FF2B5EF4-FFF2-40B4-BE49-F238E27FC236}">
                <a16:creationId xmlns:a16="http://schemas.microsoft.com/office/drawing/2014/main" id="{B6AB192C-3063-BE53-5D5C-4FB6F345C7E2}"/>
              </a:ext>
            </a:extLst>
          </p:cNvPr>
          <p:cNvSpPr>
            <a:spLocks noGrp="1"/>
          </p:cNvSpPr>
          <p:nvPr>
            <p:ph idx="1"/>
          </p:nvPr>
        </p:nvSpPr>
        <p:spPr/>
        <p:txBody>
          <a:bodyPr>
            <a:normAutofit fontScale="92500" lnSpcReduction="20000"/>
          </a:bodyPr>
          <a:lstStyle/>
          <a:p>
            <a:r>
              <a:rPr lang="en-US" b="1" dirty="0"/>
              <a:t>Step1:</a:t>
            </a:r>
            <a:r>
              <a:rPr lang="en-IN" b="1" dirty="0"/>
              <a:t>Choose the number of clusters, K </a:t>
            </a:r>
            <a:r>
              <a:rPr lang="en-IN" dirty="0"/>
              <a:t>(called </a:t>
            </a:r>
            <a:r>
              <a:rPr lang="en-IN" i="1" dirty="0"/>
              <a:t>centroids</a:t>
            </a:r>
            <a:r>
              <a:rPr lang="en-IN" dirty="0"/>
              <a:t>)</a:t>
            </a:r>
            <a:r>
              <a:rPr lang="en-US" dirty="0"/>
              <a:t> .</a:t>
            </a:r>
          </a:p>
          <a:p>
            <a:r>
              <a:rPr lang="en-US" b="1" dirty="0"/>
              <a:t>Step2: </a:t>
            </a:r>
            <a:r>
              <a:rPr lang="en-IN" b="1" dirty="0"/>
              <a:t>Assign each point to the nearest centroid</a:t>
            </a:r>
            <a:r>
              <a:rPr lang="en-IN" dirty="0"/>
              <a:t>.</a:t>
            </a:r>
          </a:p>
          <a:p>
            <a:pPr marL="457200" lvl="1" indent="0">
              <a:buNone/>
            </a:pPr>
            <a:r>
              <a:rPr lang="en-IN" dirty="0"/>
              <a:t>For each data point:</a:t>
            </a:r>
          </a:p>
          <a:p>
            <a:pPr lvl="1">
              <a:buFont typeface="Wingdings" pitchFamily="2" charset="2"/>
              <a:buChar char="Ø"/>
            </a:pPr>
            <a:r>
              <a:rPr lang="en-IN" dirty="0"/>
              <a:t>Compute its distance to each centroid (usually Euclidean distance)</a:t>
            </a:r>
          </a:p>
          <a:p>
            <a:pPr lvl="1">
              <a:buFont typeface="Wingdings" pitchFamily="2" charset="2"/>
              <a:buChar char="Ø"/>
            </a:pPr>
            <a:r>
              <a:rPr lang="en-IN" dirty="0"/>
              <a:t>Assign it to the closest one</a:t>
            </a:r>
          </a:p>
          <a:p>
            <a:r>
              <a:rPr lang="en-IN" b="1" dirty="0"/>
              <a:t>Step3: Recompute the centroids</a:t>
            </a:r>
          </a:p>
          <a:p>
            <a:pPr marL="457200" lvl="1" indent="0">
              <a:buNone/>
            </a:pPr>
            <a:r>
              <a:rPr lang="en-IN" dirty="0"/>
              <a:t>For each cluster:</a:t>
            </a:r>
          </a:p>
          <a:p>
            <a:pPr lvl="1">
              <a:buFont typeface="Wingdings" pitchFamily="2" charset="2"/>
              <a:buChar char="Ø"/>
            </a:pPr>
            <a:r>
              <a:rPr lang="en-IN" dirty="0"/>
              <a:t>Take the </a:t>
            </a:r>
            <a:r>
              <a:rPr lang="en-IN" b="1" dirty="0"/>
              <a:t>mean</a:t>
            </a:r>
            <a:r>
              <a:rPr lang="en-IN" dirty="0"/>
              <a:t> of all points assigned to it.</a:t>
            </a:r>
          </a:p>
          <a:p>
            <a:pPr lvl="1">
              <a:buFont typeface="Wingdings" pitchFamily="2" charset="2"/>
              <a:buChar char="Ø"/>
            </a:pPr>
            <a:r>
              <a:rPr lang="en-IN" dirty="0"/>
              <a:t>That mean becomes the </a:t>
            </a:r>
            <a:r>
              <a:rPr lang="en-IN" b="1" dirty="0"/>
              <a:t>new centroid.</a:t>
            </a:r>
            <a:endParaRPr lang="en-IN" dirty="0"/>
          </a:p>
          <a:p>
            <a:pPr lvl="1">
              <a:buFont typeface="Wingdings" pitchFamily="2" charset="2"/>
              <a:buChar char="Ø"/>
            </a:pPr>
            <a:r>
              <a:rPr lang="en-IN" dirty="0"/>
              <a:t>This step is why it’s called </a:t>
            </a:r>
            <a:r>
              <a:rPr lang="en-IN" b="1" dirty="0"/>
              <a:t>K-MEANS</a:t>
            </a:r>
            <a:r>
              <a:rPr lang="en-IN" dirty="0"/>
              <a:t>.</a:t>
            </a:r>
          </a:p>
          <a:p>
            <a:r>
              <a:rPr lang="en-IN" b="1" dirty="0"/>
              <a:t>Step4: Repeat until the centroids stop moving or the assignments stop changing. This means the algorithm has converged.</a:t>
            </a:r>
          </a:p>
          <a:p>
            <a:pPr lvl="1">
              <a:buFont typeface="Wingdings" pitchFamily="2" charset="2"/>
              <a:buChar char="Ø"/>
            </a:pPr>
            <a:endParaRPr lang="en-IN" dirty="0"/>
          </a:p>
          <a:p>
            <a:pPr lvl="1">
              <a:buFont typeface="Wingdings" pitchFamily="2" charset="2"/>
              <a:buChar char="Ø"/>
            </a:pPr>
            <a:endParaRPr lang="en-US" dirty="0"/>
          </a:p>
        </p:txBody>
      </p:sp>
    </p:spTree>
    <p:extLst>
      <p:ext uri="{BB962C8B-B14F-4D97-AF65-F5344CB8AC3E}">
        <p14:creationId xmlns:p14="http://schemas.microsoft.com/office/powerpoint/2010/main" val="4358290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27FB1-B0E8-5836-2BC4-D4B0972C693B}"/>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BFFFAD5-504F-9BF1-A1EC-34A425A01162}"/>
              </a:ext>
            </a:extLst>
          </p:cNvPr>
          <p:cNvSpPr>
            <a:spLocks noGrp="1"/>
          </p:cNvSpPr>
          <p:nvPr>
            <p:ph idx="1"/>
          </p:nvPr>
        </p:nvSpPr>
        <p:spPr/>
        <p:txBody>
          <a:bodyPr>
            <a:normAutofit fontScale="92500" lnSpcReduction="10000"/>
          </a:bodyPr>
          <a:lstStyle/>
          <a:p>
            <a:r>
              <a:rPr lang="en-IN" dirty="0"/>
              <a:t>Given:</a:t>
            </a:r>
          </a:p>
          <a:p>
            <a:r>
              <a:rPr lang="en-IN" dirty="0"/>
              <a:t>Data points: </a:t>
            </a:r>
            <a:r>
              <a:rPr lang="en-IN" b="1" dirty="0"/>
              <a:t>X = {2, 4, 6, 10, 12, 14}</a:t>
            </a:r>
            <a:endParaRPr lang="en-IN" dirty="0"/>
          </a:p>
          <a:p>
            <a:r>
              <a:rPr lang="en-IN" dirty="0"/>
              <a:t>Number of clusters: </a:t>
            </a:r>
            <a:r>
              <a:rPr lang="en-IN" b="1" dirty="0"/>
              <a:t>k = 2</a:t>
            </a:r>
            <a:endParaRPr lang="en-IN" dirty="0"/>
          </a:p>
          <a:p>
            <a:r>
              <a:rPr lang="en-IN" dirty="0"/>
              <a:t>Initial centroids:</a:t>
            </a:r>
          </a:p>
          <a:p>
            <a:pPr lvl="1"/>
            <a:r>
              <a:rPr lang="en-IN" b="1" dirty="0"/>
              <a:t>C₁ = 4</a:t>
            </a:r>
            <a:endParaRPr lang="en-IN" dirty="0"/>
          </a:p>
          <a:p>
            <a:pPr lvl="1"/>
            <a:r>
              <a:rPr lang="en-IN" b="1" dirty="0"/>
              <a:t>C₂ = 12</a:t>
            </a:r>
            <a:endParaRPr lang="en-IN" dirty="0"/>
          </a:p>
          <a:p>
            <a:r>
              <a:rPr lang="en-US" dirty="0"/>
              <a:t>Step1: </a:t>
            </a:r>
            <a:r>
              <a:rPr lang="en-IN" dirty="0"/>
              <a:t>Assignment Step</a:t>
            </a:r>
          </a:p>
          <a:p>
            <a:r>
              <a:rPr lang="en-IN" b="1" dirty="0"/>
              <a:t>For x = 2</a:t>
            </a:r>
          </a:p>
          <a:p>
            <a:pPr marL="457200" lvl="1" indent="0" eaLnBrk="0" fontAlgn="base" hangingPunct="0">
              <a:lnSpc>
                <a:spcPct val="100000"/>
              </a:lnSpc>
              <a:spcBef>
                <a:spcPct val="0"/>
              </a:spcBef>
              <a:spcAft>
                <a:spcPct val="0"/>
              </a:spcAft>
              <a:buFontTx/>
              <a:buChar char="•"/>
            </a:pPr>
            <a:r>
              <a:rPr lang="en-US" altLang="en-US" dirty="0"/>
              <a:t>Distance from C₁ = |2 − 4| = 2</a:t>
            </a:r>
          </a:p>
          <a:p>
            <a:pPr marL="457200" lvl="1" indent="0" eaLnBrk="0" fontAlgn="base" hangingPunct="0">
              <a:lnSpc>
                <a:spcPct val="100000"/>
              </a:lnSpc>
              <a:spcBef>
                <a:spcPct val="0"/>
              </a:spcBef>
              <a:spcAft>
                <a:spcPct val="0"/>
              </a:spcAft>
              <a:buFontTx/>
              <a:buChar char="•"/>
            </a:pPr>
            <a:r>
              <a:rPr lang="en-US" altLang="en-US" dirty="0"/>
              <a:t>Distance from C₂ = |2 − 12| = 10</a:t>
            </a:r>
          </a:p>
          <a:p>
            <a:pPr lvl="1"/>
            <a:r>
              <a:rPr lang="en-IN" dirty="0"/>
              <a:t>So x=2 belongs to </a:t>
            </a:r>
            <a:r>
              <a:rPr lang="en-IN" b="1" dirty="0"/>
              <a:t>Cluster 1</a:t>
            </a:r>
            <a:endParaRPr lang="en-IN" dirty="0"/>
          </a:p>
          <a:p>
            <a:endParaRPr lang="en-US" dirty="0"/>
          </a:p>
        </p:txBody>
      </p:sp>
    </p:spTree>
    <p:extLst>
      <p:ext uri="{BB962C8B-B14F-4D97-AF65-F5344CB8AC3E}">
        <p14:creationId xmlns:p14="http://schemas.microsoft.com/office/powerpoint/2010/main" val="4010000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D9934-FDE0-EF2C-A7C5-64952289FF0B}"/>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4D215E-F913-39B9-DB66-60D67B937AA2}"/>
                  </a:ext>
                </a:extLst>
              </p:cNvPr>
              <p:cNvSpPr>
                <a:spLocks noGrp="1"/>
              </p:cNvSpPr>
              <p:nvPr>
                <p:ph idx="1"/>
              </p:nvPr>
            </p:nvSpPr>
            <p:spPr/>
            <p:txBody>
              <a:bodyPr>
                <a:normAutofit fontScale="92500" lnSpcReduction="10000"/>
              </a:bodyPr>
              <a:lstStyle/>
              <a:p>
                <a:r>
                  <a:rPr lang="en-IN" b="1" dirty="0"/>
                  <a:t>For x = 4</a:t>
                </a:r>
                <a:r>
                  <a:rPr lang="en-IN" dirty="0"/>
                  <a:t>.</a:t>
                </a:r>
              </a:p>
              <a:p>
                <a:pPr lvl="1"/>
                <a:r>
                  <a:rPr lang="en-IN" dirty="0"/>
                  <a:t>Distance 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1</m:t>
                        </m:r>
                      </m:sub>
                    </m:sSub>
                  </m:oMath>
                </a14:m>
                <a:r>
                  <a:rPr lang="ar-AE" dirty="0"/>
                  <a:t>: </a:t>
                </a:r>
                <a14:m>
                  <m:oMath xmlns:m="http://schemas.openxmlformats.org/officeDocument/2006/math">
                    <m:r>
                      <a:rPr lang="ar-AE">
                        <a:latin typeface="Cambria Math" panose="02040503050406030204" pitchFamily="18" charset="0"/>
                      </a:rPr>
                      <m:t>∣4−4∣=0</m:t>
                    </m:r>
                  </m:oMath>
                </a14:m>
                <a:endParaRPr lang="ar-AE" dirty="0"/>
              </a:p>
              <a:p>
                <a:pPr lvl="1"/>
                <a:r>
                  <a:rPr lang="en-IN" dirty="0"/>
                  <a:t>Distance 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2</m:t>
                        </m:r>
                      </m:sub>
                    </m:sSub>
                  </m:oMath>
                </a14:m>
                <a:r>
                  <a:rPr lang="ar-AE" dirty="0"/>
                  <a:t>: </a:t>
                </a:r>
                <a14:m>
                  <m:oMath xmlns:m="http://schemas.openxmlformats.org/officeDocument/2006/math">
                    <m:r>
                      <a:rPr lang="ar-AE">
                        <a:latin typeface="Cambria Math" panose="02040503050406030204" pitchFamily="18" charset="0"/>
                      </a:rPr>
                      <m:t>∣4−12∣=8</m:t>
                    </m:r>
                  </m:oMath>
                </a14:m>
                <a:endParaRPr lang="en-US" dirty="0"/>
              </a:p>
              <a:p>
                <a:pPr lvl="1"/>
                <a:r>
                  <a:rPr lang="en-IN" dirty="0"/>
                  <a:t>So x=4 belongs to </a:t>
                </a:r>
                <a:r>
                  <a:rPr lang="en-IN" b="1" dirty="0"/>
                  <a:t>Cluster 1</a:t>
                </a:r>
              </a:p>
              <a:p>
                <a:r>
                  <a:rPr lang="en-IN" b="1" dirty="0"/>
                  <a:t>For x=6</a:t>
                </a:r>
              </a:p>
              <a:p>
                <a:pPr lvl="1"/>
                <a:r>
                  <a:rPr lang="en-IN" dirty="0"/>
                  <a:t>Distance 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1</m:t>
                        </m:r>
                      </m:sub>
                    </m:sSub>
                  </m:oMath>
                </a14:m>
                <a:r>
                  <a:rPr lang="ar-AE" dirty="0"/>
                  <a:t>: </a:t>
                </a:r>
                <a14:m>
                  <m:oMath xmlns:m="http://schemas.openxmlformats.org/officeDocument/2006/math">
                    <m:r>
                      <a:rPr lang="ar-AE">
                        <a:latin typeface="Cambria Math" panose="02040503050406030204" pitchFamily="18" charset="0"/>
                      </a:rPr>
                      <m:t>∣</m:t>
                    </m:r>
                    <m:r>
                      <a:rPr lang="en-US" b="0" i="0" smtClean="0">
                        <a:latin typeface="Cambria Math" panose="02040503050406030204" pitchFamily="18" charset="0"/>
                      </a:rPr>
                      <m:t>6</m:t>
                    </m:r>
                    <m:r>
                      <a:rPr lang="ar-AE">
                        <a:latin typeface="Cambria Math" panose="02040503050406030204" pitchFamily="18" charset="0"/>
                      </a:rPr>
                      <m:t>−4∣=</m:t>
                    </m:r>
                    <m:r>
                      <a:rPr lang="en-US" b="0" i="0" smtClean="0">
                        <a:latin typeface="Cambria Math" panose="02040503050406030204" pitchFamily="18" charset="0"/>
                      </a:rPr>
                      <m:t>2</m:t>
                    </m:r>
                  </m:oMath>
                </a14:m>
                <a:endParaRPr lang="ar-AE" dirty="0"/>
              </a:p>
              <a:p>
                <a:pPr lvl="1"/>
                <a:r>
                  <a:rPr lang="en-IN" dirty="0"/>
                  <a:t>Distance 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2</m:t>
                        </m:r>
                      </m:sub>
                    </m:sSub>
                  </m:oMath>
                </a14:m>
                <a:r>
                  <a:rPr lang="ar-AE" dirty="0"/>
                  <a:t>: </a:t>
                </a:r>
                <a14:m>
                  <m:oMath xmlns:m="http://schemas.openxmlformats.org/officeDocument/2006/math">
                    <m:r>
                      <a:rPr lang="ar-AE">
                        <a:latin typeface="Cambria Math" panose="02040503050406030204" pitchFamily="18" charset="0"/>
                      </a:rPr>
                      <m:t>∣</m:t>
                    </m:r>
                    <m:r>
                      <a:rPr lang="en-US" b="0" i="0" smtClean="0">
                        <a:latin typeface="Cambria Math" panose="02040503050406030204" pitchFamily="18" charset="0"/>
                      </a:rPr>
                      <m:t>6</m:t>
                    </m:r>
                    <m:r>
                      <a:rPr lang="ar-AE">
                        <a:latin typeface="Cambria Math" panose="02040503050406030204" pitchFamily="18" charset="0"/>
                      </a:rPr>
                      <m:t>−12∣=</m:t>
                    </m:r>
                    <m:r>
                      <a:rPr lang="en-US" b="0" i="0" smtClean="0">
                        <a:latin typeface="Cambria Math" panose="02040503050406030204" pitchFamily="18" charset="0"/>
                      </a:rPr>
                      <m:t>6</m:t>
                    </m:r>
                  </m:oMath>
                </a14:m>
                <a:endParaRPr lang="en-US" dirty="0"/>
              </a:p>
              <a:p>
                <a:pPr lvl="1"/>
                <a:r>
                  <a:rPr lang="en-IN" dirty="0"/>
                  <a:t>So x=6 belongs to </a:t>
                </a:r>
                <a:r>
                  <a:rPr lang="en-IN" b="1" dirty="0"/>
                  <a:t>Cluster 1</a:t>
                </a:r>
              </a:p>
              <a:p>
                <a:r>
                  <a:rPr lang="en-IN" b="1" dirty="0"/>
                  <a:t>For x=10</a:t>
                </a:r>
              </a:p>
              <a:p>
                <a:pPr lvl="1"/>
                <a:r>
                  <a:rPr lang="en-IN" dirty="0"/>
                  <a:t>Distance 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1</m:t>
                        </m:r>
                      </m:sub>
                    </m:sSub>
                  </m:oMath>
                </a14:m>
                <a:r>
                  <a:rPr lang="ar-AE" dirty="0"/>
                  <a:t>: </a:t>
                </a:r>
                <a14:m>
                  <m:oMath xmlns:m="http://schemas.openxmlformats.org/officeDocument/2006/math">
                    <m:r>
                      <a:rPr lang="ar-AE">
                        <a:latin typeface="Cambria Math" panose="02040503050406030204" pitchFamily="18" charset="0"/>
                      </a:rPr>
                      <m:t>∣</m:t>
                    </m:r>
                    <m:r>
                      <a:rPr lang="en-US" b="0" i="0" smtClean="0">
                        <a:latin typeface="Cambria Math" panose="02040503050406030204" pitchFamily="18" charset="0"/>
                      </a:rPr>
                      <m:t>10</m:t>
                    </m:r>
                    <m:r>
                      <a:rPr lang="ar-AE">
                        <a:latin typeface="Cambria Math" panose="02040503050406030204" pitchFamily="18" charset="0"/>
                      </a:rPr>
                      <m:t>−4∣=</m:t>
                    </m:r>
                    <m:r>
                      <a:rPr lang="en-US" b="0" i="0" smtClean="0">
                        <a:latin typeface="Cambria Math" panose="02040503050406030204" pitchFamily="18" charset="0"/>
                      </a:rPr>
                      <m:t>6</m:t>
                    </m:r>
                  </m:oMath>
                </a14:m>
                <a:endParaRPr lang="ar-AE" dirty="0"/>
              </a:p>
              <a:p>
                <a:pPr lvl="1"/>
                <a:r>
                  <a:rPr lang="en-IN" dirty="0"/>
                  <a:t>Distance 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2</m:t>
                        </m:r>
                      </m:sub>
                    </m:sSub>
                  </m:oMath>
                </a14:m>
                <a:r>
                  <a:rPr lang="ar-AE" dirty="0"/>
                  <a:t>: </a:t>
                </a:r>
                <a14:m>
                  <m:oMath xmlns:m="http://schemas.openxmlformats.org/officeDocument/2006/math">
                    <m:r>
                      <a:rPr lang="ar-AE">
                        <a:latin typeface="Cambria Math" panose="02040503050406030204" pitchFamily="18" charset="0"/>
                      </a:rPr>
                      <m:t>∣</m:t>
                    </m:r>
                    <m:r>
                      <a:rPr lang="en-US" b="0" i="0" smtClean="0">
                        <a:latin typeface="Cambria Math" panose="02040503050406030204" pitchFamily="18" charset="0"/>
                      </a:rPr>
                      <m:t>10</m:t>
                    </m:r>
                    <m:r>
                      <a:rPr lang="ar-AE">
                        <a:latin typeface="Cambria Math" panose="02040503050406030204" pitchFamily="18" charset="0"/>
                      </a:rPr>
                      <m:t>−12∣=</m:t>
                    </m:r>
                    <m:r>
                      <a:rPr lang="en-US" b="0" i="0" smtClean="0">
                        <a:latin typeface="Cambria Math" panose="02040503050406030204" pitchFamily="18" charset="0"/>
                      </a:rPr>
                      <m:t>2</m:t>
                    </m:r>
                  </m:oMath>
                </a14:m>
                <a:endParaRPr lang="en-US" dirty="0"/>
              </a:p>
              <a:p>
                <a:pPr lvl="1"/>
                <a:r>
                  <a:rPr lang="en-IN" dirty="0"/>
                  <a:t>So x=10 belongs to </a:t>
                </a:r>
                <a:r>
                  <a:rPr lang="en-IN" b="1" dirty="0"/>
                  <a:t>Cluster 2</a:t>
                </a:r>
              </a:p>
              <a:p>
                <a:pPr lvl="1"/>
                <a:endParaRPr lang="en-IN" b="1" dirty="0"/>
              </a:p>
              <a:p>
                <a:endParaRPr lang="en-IN" b="1" dirty="0"/>
              </a:p>
              <a:p>
                <a:endParaRPr lang="en-IN" dirty="0"/>
              </a:p>
              <a:p>
                <a:endParaRPr lang="en-US" dirty="0"/>
              </a:p>
              <a:p>
                <a:endParaRPr lang="ar-AE" dirty="0"/>
              </a:p>
              <a:p>
                <a:endParaRPr lang="en-US" dirty="0"/>
              </a:p>
            </p:txBody>
          </p:sp>
        </mc:Choice>
        <mc:Fallback xmlns="">
          <p:sp>
            <p:nvSpPr>
              <p:cNvPr id="3" name="Content Placeholder 2">
                <a:extLst>
                  <a:ext uri="{FF2B5EF4-FFF2-40B4-BE49-F238E27FC236}">
                    <a16:creationId xmlns:a16="http://schemas.microsoft.com/office/drawing/2014/main" id="{AA4D215E-F913-39B9-DB66-60D67B937AA2}"/>
                  </a:ext>
                </a:extLst>
              </p:cNvPr>
              <p:cNvSpPr>
                <a:spLocks noGrp="1" noRot="1" noChangeAspect="1" noMove="1" noResize="1" noEditPoints="1" noAdjustHandles="1" noChangeArrowheads="1" noChangeShapeType="1" noTextEdit="1"/>
              </p:cNvSpPr>
              <p:nvPr>
                <p:ph idx="1"/>
              </p:nvPr>
            </p:nvSpPr>
            <p:spPr>
              <a:blipFill>
                <a:blip r:embed="rId2"/>
                <a:stretch>
                  <a:fillRect l="-965" t="-2616" b="-50291"/>
                </a:stretch>
              </a:blipFill>
            </p:spPr>
            <p:txBody>
              <a:bodyPr/>
              <a:lstStyle/>
              <a:p>
                <a:r>
                  <a:rPr lang="en-US">
                    <a:noFill/>
                  </a:rPr>
                  <a:t> </a:t>
                </a:r>
              </a:p>
            </p:txBody>
          </p:sp>
        </mc:Fallback>
      </mc:AlternateContent>
    </p:spTree>
    <p:extLst>
      <p:ext uri="{BB962C8B-B14F-4D97-AF65-F5344CB8AC3E}">
        <p14:creationId xmlns:p14="http://schemas.microsoft.com/office/powerpoint/2010/main" val="1957940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DAE0-A046-146C-F7E5-F0D4BF930FEC}"/>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8C196A-A84D-9820-1791-45E67EB001A2}"/>
                  </a:ext>
                </a:extLst>
              </p:cNvPr>
              <p:cNvSpPr>
                <a:spLocks noGrp="1"/>
              </p:cNvSpPr>
              <p:nvPr>
                <p:ph idx="1"/>
              </p:nvPr>
            </p:nvSpPr>
            <p:spPr/>
            <p:txBody>
              <a:bodyPr>
                <a:normAutofit lnSpcReduction="10000"/>
              </a:bodyPr>
              <a:lstStyle/>
              <a:p>
                <a:r>
                  <a:rPr lang="en-IN" dirty="0"/>
                  <a:t>For x = 12</a:t>
                </a:r>
              </a:p>
              <a:p>
                <a:pPr lvl="1"/>
                <a:r>
                  <a:rPr lang="en-IN" dirty="0"/>
                  <a:t>Distance 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1</m:t>
                        </m:r>
                      </m:sub>
                    </m:sSub>
                  </m:oMath>
                </a14:m>
                <a:r>
                  <a:rPr lang="ar-AE" dirty="0"/>
                  <a:t>: </a:t>
                </a:r>
                <a14:m>
                  <m:oMath xmlns:m="http://schemas.openxmlformats.org/officeDocument/2006/math">
                    <m:r>
                      <a:rPr lang="ar-AE">
                        <a:latin typeface="Cambria Math" panose="02040503050406030204" pitchFamily="18" charset="0"/>
                      </a:rPr>
                      <m:t>∣</m:t>
                    </m:r>
                    <m:r>
                      <a:rPr lang="en-US" b="0" i="0" smtClean="0">
                        <a:latin typeface="Cambria Math" panose="02040503050406030204" pitchFamily="18" charset="0"/>
                      </a:rPr>
                      <m:t>12</m:t>
                    </m:r>
                    <m:r>
                      <a:rPr lang="ar-AE">
                        <a:latin typeface="Cambria Math" panose="02040503050406030204" pitchFamily="18" charset="0"/>
                      </a:rPr>
                      <m:t>−4∣=</m:t>
                    </m:r>
                    <m:r>
                      <a:rPr lang="en-US" b="0" i="0" smtClean="0">
                        <a:latin typeface="Cambria Math" panose="02040503050406030204" pitchFamily="18" charset="0"/>
                      </a:rPr>
                      <m:t>8</m:t>
                    </m:r>
                  </m:oMath>
                </a14:m>
                <a:endParaRPr lang="ar-AE" dirty="0"/>
              </a:p>
              <a:p>
                <a:pPr lvl="1"/>
                <a:r>
                  <a:rPr lang="en-IN" dirty="0"/>
                  <a:t>Distance 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2</m:t>
                        </m:r>
                      </m:sub>
                    </m:sSub>
                  </m:oMath>
                </a14:m>
                <a:r>
                  <a:rPr lang="ar-AE" dirty="0"/>
                  <a:t>: </a:t>
                </a:r>
                <a14:m>
                  <m:oMath xmlns:m="http://schemas.openxmlformats.org/officeDocument/2006/math">
                    <m:r>
                      <a:rPr lang="ar-AE">
                        <a:latin typeface="Cambria Math" panose="02040503050406030204" pitchFamily="18" charset="0"/>
                      </a:rPr>
                      <m:t>∣</m:t>
                    </m:r>
                    <m:r>
                      <a:rPr lang="en-US" b="0" i="0" smtClean="0">
                        <a:latin typeface="Cambria Math" panose="02040503050406030204" pitchFamily="18" charset="0"/>
                      </a:rPr>
                      <m:t>12</m:t>
                    </m:r>
                    <m:r>
                      <a:rPr lang="ar-AE">
                        <a:latin typeface="Cambria Math" panose="02040503050406030204" pitchFamily="18" charset="0"/>
                      </a:rPr>
                      <m:t>−12∣=</m:t>
                    </m:r>
                    <m:r>
                      <a:rPr lang="en-US" b="0" i="0" smtClean="0">
                        <a:latin typeface="Cambria Math" panose="02040503050406030204" pitchFamily="18" charset="0"/>
                      </a:rPr>
                      <m:t>0</m:t>
                    </m:r>
                  </m:oMath>
                </a14:m>
                <a:endParaRPr lang="en-US" dirty="0"/>
              </a:p>
              <a:p>
                <a:pPr lvl="1"/>
                <a:r>
                  <a:rPr lang="en-IN" dirty="0"/>
                  <a:t>So x=12 belongs to </a:t>
                </a:r>
                <a:r>
                  <a:rPr lang="en-IN" b="1" dirty="0"/>
                  <a:t>Cluster 2</a:t>
                </a:r>
              </a:p>
              <a:p>
                <a:r>
                  <a:rPr lang="en-IN" dirty="0"/>
                  <a:t>For x=14</a:t>
                </a:r>
              </a:p>
              <a:p>
                <a:pPr lvl="1"/>
                <a:r>
                  <a:rPr lang="en-IN" dirty="0"/>
                  <a:t>Distance 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1</m:t>
                        </m:r>
                      </m:sub>
                    </m:sSub>
                  </m:oMath>
                </a14:m>
                <a:r>
                  <a:rPr lang="ar-AE" dirty="0"/>
                  <a:t>: </a:t>
                </a:r>
                <a14:m>
                  <m:oMath xmlns:m="http://schemas.openxmlformats.org/officeDocument/2006/math">
                    <m:r>
                      <a:rPr lang="ar-AE">
                        <a:latin typeface="Cambria Math" panose="02040503050406030204" pitchFamily="18" charset="0"/>
                      </a:rPr>
                      <m:t>∣</m:t>
                    </m:r>
                    <m:r>
                      <a:rPr lang="en-US" b="0" i="0" smtClean="0">
                        <a:latin typeface="Cambria Math" panose="02040503050406030204" pitchFamily="18" charset="0"/>
                      </a:rPr>
                      <m:t>1</m:t>
                    </m:r>
                    <m:r>
                      <a:rPr lang="ar-AE">
                        <a:latin typeface="Cambria Math" panose="02040503050406030204" pitchFamily="18" charset="0"/>
                      </a:rPr>
                      <m:t>4−4∣=</m:t>
                    </m:r>
                    <m:r>
                      <a:rPr lang="en-US" b="0" i="0" smtClean="0">
                        <a:latin typeface="Cambria Math" panose="02040503050406030204" pitchFamily="18" charset="0"/>
                      </a:rPr>
                      <m:t>1</m:t>
                    </m:r>
                    <m:r>
                      <a:rPr lang="ar-AE">
                        <a:latin typeface="Cambria Math" panose="02040503050406030204" pitchFamily="18" charset="0"/>
                      </a:rPr>
                      <m:t>0</m:t>
                    </m:r>
                  </m:oMath>
                </a14:m>
                <a:endParaRPr lang="ar-AE" dirty="0"/>
              </a:p>
              <a:p>
                <a:pPr lvl="1"/>
                <a:r>
                  <a:rPr lang="en-IN" dirty="0"/>
                  <a:t>Distance to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2</m:t>
                        </m:r>
                      </m:sub>
                    </m:sSub>
                  </m:oMath>
                </a14:m>
                <a:r>
                  <a:rPr lang="ar-AE" dirty="0"/>
                  <a:t>: </a:t>
                </a:r>
                <a14:m>
                  <m:oMath xmlns:m="http://schemas.openxmlformats.org/officeDocument/2006/math">
                    <m:r>
                      <a:rPr lang="ar-AE">
                        <a:latin typeface="Cambria Math" panose="02040503050406030204" pitchFamily="18" charset="0"/>
                      </a:rPr>
                      <m:t>∣</m:t>
                    </m:r>
                    <m:r>
                      <a:rPr lang="en-US" b="0" i="0" smtClean="0">
                        <a:latin typeface="Cambria Math" panose="02040503050406030204" pitchFamily="18" charset="0"/>
                      </a:rPr>
                      <m:t>1</m:t>
                    </m:r>
                    <m:r>
                      <a:rPr lang="ar-AE">
                        <a:latin typeface="Cambria Math" panose="02040503050406030204" pitchFamily="18" charset="0"/>
                      </a:rPr>
                      <m:t>4−12∣=</m:t>
                    </m:r>
                    <m:r>
                      <a:rPr lang="en-US" b="0" i="0" smtClean="0">
                        <a:latin typeface="Cambria Math" panose="02040503050406030204" pitchFamily="18" charset="0"/>
                      </a:rPr>
                      <m:t>2</m:t>
                    </m:r>
                  </m:oMath>
                </a14:m>
                <a:endParaRPr lang="en-US" dirty="0"/>
              </a:p>
              <a:p>
                <a:pPr lvl="1"/>
                <a:r>
                  <a:rPr lang="en-IN" dirty="0"/>
                  <a:t>So x=14 belongs to </a:t>
                </a:r>
                <a:r>
                  <a:rPr lang="en-IN" b="1" dirty="0"/>
                  <a:t>Cluster 2</a:t>
                </a:r>
              </a:p>
              <a:p>
                <a:r>
                  <a:rPr lang="en-IN" dirty="0"/>
                  <a:t>Final Clusters after Iteration 1</a:t>
                </a:r>
              </a:p>
              <a:p>
                <a:pPr lvl="1"/>
                <a:r>
                  <a:rPr lang="en-IN" b="1" dirty="0"/>
                  <a:t>Cluster 1</a:t>
                </a:r>
                <a:r>
                  <a:rPr lang="en-IN" dirty="0"/>
                  <a:t> = {2, 4, 6}</a:t>
                </a:r>
              </a:p>
              <a:p>
                <a:pPr lvl="1"/>
                <a:r>
                  <a:rPr lang="en-IN" b="1" dirty="0"/>
                  <a:t>Cluster 2</a:t>
                </a:r>
                <a:r>
                  <a:rPr lang="en-IN" dirty="0"/>
                  <a:t> = {10, 12, 14}</a:t>
                </a:r>
              </a:p>
              <a:p>
                <a:endParaRPr lang="en-IN" b="1" dirty="0"/>
              </a:p>
              <a:p>
                <a:endParaRPr lang="en-IN" b="1" dirty="0"/>
              </a:p>
              <a:p>
                <a:endParaRPr lang="en-IN" dirty="0"/>
              </a:p>
              <a:p>
                <a:pPr lvl="1"/>
                <a:endParaRPr lang="en-IN" dirty="0"/>
              </a:p>
              <a:p>
                <a:pPr lvl="1"/>
                <a:endParaRPr lang="en-US" dirty="0"/>
              </a:p>
            </p:txBody>
          </p:sp>
        </mc:Choice>
        <mc:Fallback xmlns="">
          <p:sp>
            <p:nvSpPr>
              <p:cNvPr id="3" name="Content Placeholder 2">
                <a:extLst>
                  <a:ext uri="{FF2B5EF4-FFF2-40B4-BE49-F238E27FC236}">
                    <a16:creationId xmlns:a16="http://schemas.microsoft.com/office/drawing/2014/main" id="{368C196A-A84D-9820-1791-45E67EB001A2}"/>
                  </a:ext>
                </a:extLst>
              </p:cNvPr>
              <p:cNvSpPr>
                <a:spLocks noGrp="1" noRot="1" noChangeAspect="1" noMove="1" noResize="1" noEditPoints="1" noAdjustHandles="1" noChangeArrowheads="1" noChangeShapeType="1" noTextEdit="1"/>
              </p:cNvSpPr>
              <p:nvPr>
                <p:ph idx="1"/>
              </p:nvPr>
            </p:nvSpPr>
            <p:spPr>
              <a:blipFill>
                <a:blip r:embed="rId2"/>
                <a:stretch>
                  <a:fillRect l="-1086" t="-3198" b="-291"/>
                </a:stretch>
              </a:blipFill>
            </p:spPr>
            <p:txBody>
              <a:bodyPr/>
              <a:lstStyle/>
              <a:p>
                <a:r>
                  <a:rPr lang="en-US">
                    <a:noFill/>
                  </a:rPr>
                  <a:t> </a:t>
                </a:r>
              </a:p>
            </p:txBody>
          </p:sp>
        </mc:Fallback>
      </mc:AlternateContent>
    </p:spTree>
    <p:extLst>
      <p:ext uri="{BB962C8B-B14F-4D97-AF65-F5344CB8AC3E}">
        <p14:creationId xmlns:p14="http://schemas.microsoft.com/office/powerpoint/2010/main" val="40115598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C7D26-D5B4-3581-2B4E-BB3962D08559}"/>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981CD6-4DDB-B30F-897B-9313F454493B}"/>
                  </a:ext>
                </a:extLst>
              </p:cNvPr>
              <p:cNvSpPr>
                <a:spLocks noGrp="1"/>
              </p:cNvSpPr>
              <p:nvPr>
                <p:ph idx="1"/>
              </p:nvPr>
            </p:nvSpPr>
            <p:spPr>
              <a:xfrm>
                <a:off x="838200" y="1825624"/>
                <a:ext cx="10515600" cy="4869643"/>
              </a:xfrm>
            </p:spPr>
            <p:txBody>
              <a:bodyPr>
                <a:normAutofit fontScale="85000" lnSpcReduction="20000"/>
              </a:bodyPr>
              <a:lstStyle/>
              <a:p>
                <a:r>
                  <a:rPr lang="en-US" dirty="0"/>
                  <a:t>Recompute the centroids</a:t>
                </a:r>
              </a:p>
              <a:p>
                <a:pPr lvl="1"/>
                <a:r>
                  <a:rPr lang="en-US" dirty="0"/>
                  <a:t>For Cluster1={2,4,6}</a:t>
                </a:r>
              </a:p>
              <a:p>
                <a:pPr lvl="1"/>
                <a:r>
                  <a:rPr lang="en-US" dirty="0"/>
                  <a:t>Mean of the cluster=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=(2+4+6</m:t>
                    </m:r>
                  </m:oMath>
                </a14:m>
                <a:r>
                  <a:rPr lang="en-US" dirty="0"/>
                  <a:t>)/3= 4</a:t>
                </a:r>
              </a:p>
              <a:p>
                <a:pPr lvl="1"/>
                <a:r>
                  <a:rPr lang="en-US" dirty="0"/>
                  <a:t>For Cluster2={10,12,14}</a:t>
                </a:r>
                <a:r>
                  <a:rPr lang="ar-AE" dirty="0"/>
                  <a:t>.</a:t>
                </a:r>
              </a:p>
              <a:p>
                <a:pPr lvl="1"/>
                <a14:m>
                  <m:oMath xmlns:m="http://schemas.openxmlformats.org/officeDocument/2006/math">
                    <m:r>
                      <m:rPr>
                        <m:sty m:val="p"/>
                      </m:rPr>
                      <a:rPr lang="en-US" b="0" i="0" smtClean="0">
                        <a:latin typeface="Cambria Math" panose="02040503050406030204" pitchFamily="18" charset="0"/>
                      </a:rPr>
                      <m:t>Mean</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cluster</m:t>
                    </m:r>
                    <m:r>
                      <a:rPr lang="en-US" b="0" i="0" smtClean="0">
                        <a:latin typeface="Cambria Math" panose="02040503050406030204" pitchFamily="18" charset="0"/>
                      </a:rPr>
                      <m:t>=</m:t>
                    </m:r>
                    <m:sSubSup>
                      <m:sSubSupPr>
                        <m:ctrlPr>
                          <a:rPr lang="ar-AE" i="1">
                            <a:latin typeface="Cambria Math" panose="02040503050406030204" pitchFamily="18" charset="0"/>
                          </a:rPr>
                        </m:ctrlPr>
                      </m:sSubSupPr>
                      <m:e>
                        <m:r>
                          <a:rPr lang="ar-AE" i="1">
                            <a:latin typeface="Cambria Math" panose="02040503050406030204" pitchFamily="18" charset="0"/>
                          </a:rPr>
                          <m:t>𝐶</m:t>
                        </m:r>
                      </m:e>
                      <m:sub>
                        <m:r>
                          <a:rPr lang="ar-AE">
                            <a:latin typeface="Cambria Math" panose="02040503050406030204" pitchFamily="18" charset="0"/>
                          </a:rPr>
                          <m:t>2</m:t>
                        </m:r>
                      </m:sub>
                      <m:sup>
                        <m:r>
                          <a:rPr lang="ar-AE">
                            <a:latin typeface="Cambria Math" panose="02040503050406030204" pitchFamily="18" charset="0"/>
                          </a:rPr>
                          <m:t>′</m:t>
                        </m:r>
                      </m:sup>
                    </m:sSubSup>
                    <m:r>
                      <m:rPr>
                        <m:nor/>
                      </m:rPr>
                      <a:rPr lang="ar-AE" i="1"/>
                      <m:t>  </m:t>
                    </m:r>
                    <m:r>
                      <a:rPr lang="ar-AE">
                        <a:latin typeface="Cambria Math" panose="02040503050406030204" pitchFamily="18" charset="0"/>
                      </a:rPr>
                      <m:t>=</m:t>
                    </m:r>
                    <m:r>
                      <m:rPr>
                        <m:nor/>
                      </m:rPr>
                      <a:rPr lang="ar-AE" i="1"/>
                      <m:t>  </m:t>
                    </m:r>
                    <m:f>
                      <m:fPr>
                        <m:ctrlPr>
                          <a:rPr lang="ar-AE" i="1">
                            <a:latin typeface="Cambria Math" panose="02040503050406030204" pitchFamily="18" charset="0"/>
                          </a:rPr>
                        </m:ctrlPr>
                      </m:fPr>
                      <m:num>
                        <m:r>
                          <a:rPr lang="ar-AE">
                            <a:latin typeface="Cambria Math" panose="02040503050406030204" pitchFamily="18" charset="0"/>
                          </a:rPr>
                          <m:t>10+12+14</m:t>
                        </m:r>
                      </m:num>
                      <m:den>
                        <m:r>
                          <a:rPr lang="ar-AE">
                            <a:latin typeface="Cambria Math" panose="02040503050406030204" pitchFamily="18" charset="0"/>
                          </a:rPr>
                          <m:t>3</m:t>
                        </m:r>
                      </m:den>
                    </m:f>
                    <m:r>
                      <m:rPr>
                        <m:nor/>
                      </m:rPr>
                      <a:rPr lang="ar-AE" i="1"/>
                      <m:t>  </m:t>
                    </m:r>
                    <m:r>
                      <a:rPr lang="ar-AE">
                        <a:latin typeface="Cambria Math" panose="02040503050406030204" pitchFamily="18" charset="0"/>
                      </a:rPr>
                      <m:t>=</m:t>
                    </m:r>
                    <m:r>
                      <m:rPr>
                        <m:nor/>
                      </m:rPr>
                      <a:rPr lang="ar-AE" i="1"/>
                      <m:t>  </m:t>
                    </m:r>
                    <m:r>
                      <a:rPr lang="en-US" b="0" i="0" smtClean="0">
                        <a:latin typeface="Cambria Math" panose="02040503050406030204" pitchFamily="18" charset="0"/>
                      </a:rPr>
                      <m:t>12</m:t>
                    </m:r>
                  </m:oMath>
                </a14:m>
                <a:endParaRPr lang="en-US" b="0" dirty="0"/>
              </a:p>
              <a:p>
                <a:r>
                  <a:rPr lang="en-IN" dirty="0"/>
                  <a:t>The new centroids are </a:t>
                </a:r>
                <a:r>
                  <a:rPr lang="en-IN" b="1" dirty="0"/>
                  <a:t>exactly the same</a:t>
                </a:r>
                <a:r>
                  <a:rPr lang="en-IN" dirty="0"/>
                  <a:t> as the initial centroids.</a:t>
                </a:r>
              </a:p>
              <a:p>
                <a:pPr marL="457200" lvl="1" indent="0">
                  <a:buNone/>
                </a:pPr>
                <a:r>
                  <a:rPr lang="en-IN" dirty="0"/>
                  <a:t>This means in the next iteration</a:t>
                </a:r>
              </a:p>
              <a:p>
                <a:pPr lvl="1">
                  <a:buFont typeface="Wingdings" pitchFamily="2" charset="2"/>
                  <a:buChar char="Ø"/>
                </a:pPr>
                <a:r>
                  <a:rPr lang="en-IN" dirty="0"/>
                  <a:t>Every point will get assigned to the </a:t>
                </a:r>
                <a:r>
                  <a:rPr lang="en-IN" b="1" dirty="0"/>
                  <a:t>same clusters</a:t>
                </a:r>
                <a:r>
                  <a:rPr lang="en-IN" dirty="0"/>
                  <a:t> as before.</a:t>
                </a:r>
              </a:p>
              <a:p>
                <a:pPr lvl="1">
                  <a:buFont typeface="Wingdings" pitchFamily="2" charset="2"/>
                  <a:buChar char="Ø"/>
                </a:pPr>
                <a:r>
                  <a:rPr lang="en-IN" dirty="0"/>
                  <a:t>The centroids will </a:t>
                </a:r>
                <a:r>
                  <a:rPr lang="en-IN" b="1" dirty="0"/>
                  <a:t>not change</a:t>
                </a:r>
                <a:r>
                  <a:rPr lang="en-IN" dirty="0"/>
                  <a:t>.</a:t>
                </a:r>
              </a:p>
              <a:p>
                <a:pPr lvl="1">
                  <a:buFont typeface="Wingdings" pitchFamily="2" charset="2"/>
                  <a:buChar char="Ø"/>
                </a:pPr>
                <a:r>
                  <a:rPr lang="en-IN" dirty="0"/>
                  <a:t>The algorithm has </a:t>
                </a:r>
                <a:r>
                  <a:rPr lang="en-IN" b="1" dirty="0"/>
                  <a:t>converged</a:t>
                </a:r>
                <a:r>
                  <a:rPr lang="en-IN" dirty="0"/>
                  <a:t>.</a:t>
                </a:r>
              </a:p>
              <a:p>
                <a:r>
                  <a:rPr lang="en-IN" dirty="0"/>
                  <a:t>Final K-Means Result (Converged Clusters)</a:t>
                </a:r>
              </a:p>
              <a:p>
                <a:pPr lvl="1">
                  <a:buFont typeface="Wingdings" pitchFamily="2" charset="2"/>
                  <a:buChar char="Ø"/>
                </a:pPr>
                <a:r>
                  <a:rPr lang="en-IN" b="1" dirty="0"/>
                  <a:t>Cluster 1: </a:t>
                </a:r>
                <a:r>
                  <a:rPr lang="en-US" b="0" dirty="0"/>
                  <a:t>{2,4,6}</a:t>
                </a:r>
                <a:endParaRPr lang="ar-AE" b="0" dirty="0"/>
              </a:p>
              <a:p>
                <a:pPr lvl="1">
                  <a:buFont typeface="Wingdings" pitchFamily="2" charset="2"/>
                  <a:buChar char="Ø"/>
                </a:pPr>
                <a:r>
                  <a:rPr lang="en-IN" b="1" dirty="0"/>
                  <a:t>Cluster 2: </a:t>
                </a:r>
                <a:r>
                  <a:rPr lang="en-US" b="0" dirty="0"/>
                  <a:t>{10,12,14}</a:t>
                </a:r>
                <a:endParaRPr lang="ar-AE" b="0" dirty="0"/>
              </a:p>
              <a:p>
                <a:pPr lvl="1">
                  <a:buFont typeface="Wingdings" pitchFamily="2" charset="2"/>
                  <a:buChar char="Ø"/>
                </a:pPr>
                <a:r>
                  <a:rPr lang="en-IN" b="1" dirty="0"/>
                  <a:t>Final Centroids:</a:t>
                </a:r>
              </a:p>
              <a:p>
                <a:pPr marL="457200" lvl="1" indent="0">
                  <a:buNone/>
                </a:pPr>
                <a14:m>
                  <m:oMathPara xmlns:m="http://schemas.openxmlformats.org/officeDocument/2006/math">
                    <m:oMathParaPr>
                      <m:jc m:val="centerGroup"/>
                    </m:oMathParaPr>
                    <m:oMath xmlns:m="http://schemas.openxmlformats.org/officeDocument/2006/math">
                      <m:sSub>
                        <m:sSubPr>
                          <m:ctrlPr>
                            <a:rPr lang="ar-AE" i="1" smtClean="0">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1</m:t>
                          </m:r>
                        </m:sub>
                      </m:sSub>
                      <m:r>
                        <a:rPr lang="ar-AE">
                          <a:latin typeface="Cambria Math" panose="02040503050406030204" pitchFamily="18" charset="0"/>
                        </a:rPr>
                        <m:t>=4, </m:t>
                      </m:r>
                      <m:sSub>
                        <m:sSubPr>
                          <m:ctrlPr>
                            <a:rPr lang="ar-AE" i="1">
                              <a:latin typeface="Cambria Math" panose="02040503050406030204" pitchFamily="18" charset="0"/>
                            </a:rPr>
                          </m:ctrlPr>
                        </m:sSubPr>
                        <m:e>
                          <m:r>
                            <a:rPr lang="ar-AE" i="1">
                              <a:latin typeface="Cambria Math" panose="02040503050406030204" pitchFamily="18" charset="0"/>
                            </a:rPr>
                            <m:t>𝐶</m:t>
                          </m:r>
                        </m:e>
                        <m:sub>
                          <m:r>
                            <a:rPr lang="ar-AE">
                              <a:latin typeface="Cambria Math" panose="02040503050406030204" pitchFamily="18" charset="0"/>
                            </a:rPr>
                            <m:t>2</m:t>
                          </m:r>
                        </m:sub>
                      </m:sSub>
                      <m:r>
                        <a:rPr lang="ar-AE">
                          <a:latin typeface="Cambria Math" panose="02040503050406030204" pitchFamily="18" charset="0"/>
                        </a:rPr>
                        <m:t>=12</m:t>
                      </m:r>
                    </m:oMath>
                  </m:oMathPara>
                </a14:m>
                <a:endParaRPr lang="ar-AE" dirty="0"/>
              </a:p>
              <a:p>
                <a:pPr>
                  <a:buFont typeface="Wingdings" pitchFamily="2" charset="2"/>
                  <a:buChar char="Ø"/>
                </a:pPr>
                <a:endParaRPr lang="en-IN" dirty="0"/>
              </a:p>
              <a:p>
                <a:pPr lvl="1"/>
                <a:endParaRPr lang="ar-AE" b="0" dirty="0"/>
              </a:p>
              <a:p>
                <a:pPr lvl="1"/>
                <a:endParaRPr lang="en-US" dirty="0"/>
              </a:p>
            </p:txBody>
          </p:sp>
        </mc:Choice>
        <mc:Fallback xmlns="">
          <p:sp>
            <p:nvSpPr>
              <p:cNvPr id="3" name="Content Placeholder 2">
                <a:extLst>
                  <a:ext uri="{FF2B5EF4-FFF2-40B4-BE49-F238E27FC236}">
                    <a16:creationId xmlns:a16="http://schemas.microsoft.com/office/drawing/2014/main" id="{EE981CD6-4DDB-B30F-897B-9313F454493B}"/>
                  </a:ext>
                </a:extLst>
              </p:cNvPr>
              <p:cNvSpPr>
                <a:spLocks noGrp="1" noRot="1" noChangeAspect="1" noMove="1" noResize="1" noEditPoints="1" noAdjustHandles="1" noChangeArrowheads="1" noChangeShapeType="1" noTextEdit="1"/>
              </p:cNvSpPr>
              <p:nvPr>
                <p:ph idx="1"/>
              </p:nvPr>
            </p:nvSpPr>
            <p:spPr>
              <a:xfrm>
                <a:off x="838200" y="1825624"/>
                <a:ext cx="10515600" cy="4869643"/>
              </a:xfrm>
              <a:blipFill>
                <a:blip r:embed="rId2"/>
                <a:stretch>
                  <a:fillRect l="-844" t="-2857" b="-10649"/>
                </a:stretch>
              </a:blipFill>
            </p:spPr>
            <p:txBody>
              <a:bodyPr/>
              <a:lstStyle/>
              <a:p>
                <a:r>
                  <a:rPr lang="en-US">
                    <a:noFill/>
                  </a:rPr>
                  <a:t> </a:t>
                </a:r>
              </a:p>
            </p:txBody>
          </p:sp>
        </mc:Fallback>
      </mc:AlternateContent>
    </p:spTree>
    <p:extLst>
      <p:ext uri="{BB962C8B-B14F-4D97-AF65-F5344CB8AC3E}">
        <p14:creationId xmlns:p14="http://schemas.microsoft.com/office/powerpoint/2010/main" val="2701883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71CCF-4F25-343F-ABC6-CE5A7BACD8A2}"/>
              </a:ext>
            </a:extLst>
          </p:cNvPr>
          <p:cNvSpPr>
            <a:spLocks noGrp="1"/>
          </p:cNvSpPr>
          <p:nvPr>
            <p:ph type="title"/>
          </p:nvPr>
        </p:nvSpPr>
        <p:spPr/>
        <p:txBody>
          <a:bodyPr/>
          <a:lstStyle/>
          <a:p>
            <a:r>
              <a:rPr lang="en-US" dirty="0"/>
              <a:t>Information 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2D0C2A-7734-D0ED-FEA9-7246B2C83F45}"/>
                  </a:ext>
                </a:extLst>
              </p:cNvPr>
              <p:cNvSpPr>
                <a:spLocks noGrp="1"/>
              </p:cNvSpPr>
              <p:nvPr>
                <p:ph idx="1"/>
              </p:nvPr>
            </p:nvSpPr>
            <p:spPr/>
            <p:txBody>
              <a:bodyPr/>
              <a:lstStyle/>
              <a:p>
                <a:r>
                  <a:rPr lang="en-IN" dirty="0"/>
                  <a:t>Measures the </a:t>
                </a:r>
                <a:r>
                  <a:rPr lang="en-IN" b="1" dirty="0"/>
                  <a:t>reduction in entropy</a:t>
                </a:r>
                <a:r>
                  <a:rPr lang="en-IN" dirty="0"/>
                  <a:t> after splitting on an attribute.</a:t>
                </a:r>
              </a:p>
              <a:p>
                <a:endParaRPr lang="en-IN" dirty="0"/>
              </a:p>
              <a:p>
                <a:pPr marL="0" indent="0">
                  <a:buNone/>
                </a:pPr>
                <a:endParaRPr lang="en-IN" sz="2400" dirty="0"/>
              </a:p>
              <a:p>
                <a:r>
                  <a:rPr lang="en-IN" sz="2400" dirty="0"/>
                  <a:t>S = the whole dataset</a:t>
                </a:r>
              </a:p>
              <a:p>
                <a14:m>
                  <m:oMath xmlns:m="http://schemas.openxmlformats.org/officeDocument/2006/math">
                    <m:r>
                      <a:rPr lang="en-IN" sz="2400" i="1">
                        <a:latin typeface="Cambria Math" panose="02040503050406030204" pitchFamily="18" charset="0"/>
                      </a:rPr>
                      <m:t>𝐴</m:t>
                    </m:r>
                  </m:oMath>
                </a14:m>
                <a:r>
                  <a:rPr lang="en-IN" sz="2400" dirty="0"/>
                  <a:t> = attribute</a:t>
                </a:r>
              </a:p>
              <a:p>
                <a14:m>
                  <m:oMath xmlns:m="http://schemas.openxmlformats.org/officeDocument/2006/math">
                    <m:sSub>
                      <m:sSubPr>
                        <m:ctrlPr>
                          <a:rPr lang="ar-AE" sz="2400" i="1">
                            <a:latin typeface="Cambria Math" panose="02040503050406030204" pitchFamily="18" charset="0"/>
                          </a:rPr>
                        </m:ctrlPr>
                      </m:sSubPr>
                      <m:e>
                        <m:r>
                          <a:rPr lang="ar-AE" sz="2400" i="1">
                            <a:latin typeface="Cambria Math" panose="02040503050406030204" pitchFamily="18" charset="0"/>
                          </a:rPr>
                          <m:t>𝑆</m:t>
                        </m:r>
                      </m:e>
                      <m:sub>
                        <m:r>
                          <a:rPr lang="ar-AE" sz="2400" i="1">
                            <a:latin typeface="Cambria Math" panose="02040503050406030204" pitchFamily="18" charset="0"/>
                          </a:rPr>
                          <m:t>𝑣</m:t>
                        </m:r>
                      </m:sub>
                    </m:sSub>
                  </m:oMath>
                </a14:m>
                <a:r>
                  <a:rPr lang="ar-AE" sz="2400" dirty="0"/>
                  <a:t> = </a:t>
                </a:r>
                <a:r>
                  <a:rPr lang="en-IN" sz="2400" dirty="0"/>
                  <a:t>subset of S where attribute A has value v</a:t>
                </a:r>
              </a:p>
              <a:p>
                <a:r>
                  <a:rPr lang="en-IN" dirty="0"/>
                  <a:t>The attribute with </a:t>
                </a:r>
                <a:r>
                  <a:rPr lang="en-IN" b="1" dirty="0"/>
                  <a:t>highest information gain</a:t>
                </a:r>
                <a:r>
                  <a:rPr lang="en-IN" dirty="0"/>
                  <a:t> becomes the </a:t>
                </a:r>
                <a:r>
                  <a:rPr lang="en-IN" b="1" dirty="0"/>
                  <a:t>root node</a:t>
                </a:r>
                <a:r>
                  <a:rPr lang="en-IN" dirty="0"/>
                  <a:t>.</a:t>
                </a:r>
              </a:p>
              <a:p>
                <a:endParaRPr lang="en-IN" dirty="0"/>
              </a:p>
              <a:p>
                <a:endParaRPr lang="en-US" dirty="0"/>
              </a:p>
            </p:txBody>
          </p:sp>
        </mc:Choice>
        <mc:Fallback xmlns="">
          <p:sp>
            <p:nvSpPr>
              <p:cNvPr id="3" name="Content Placeholder 2">
                <a:extLst>
                  <a:ext uri="{FF2B5EF4-FFF2-40B4-BE49-F238E27FC236}">
                    <a16:creationId xmlns:a16="http://schemas.microsoft.com/office/drawing/2014/main" id="{882D0C2A-7734-D0ED-FEA9-7246B2C83F4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CD1B68-E40F-1BEB-FD75-9881AD9AF9A7}"/>
              </a:ext>
            </a:extLst>
          </p:cNvPr>
          <p:cNvPicPr>
            <a:picLocks noChangeAspect="1"/>
          </p:cNvPicPr>
          <p:nvPr/>
        </p:nvPicPr>
        <p:blipFill>
          <a:blip r:embed="rId3"/>
          <a:stretch>
            <a:fillRect/>
          </a:stretch>
        </p:blipFill>
        <p:spPr>
          <a:xfrm>
            <a:off x="2482850" y="2347025"/>
            <a:ext cx="7226300" cy="800100"/>
          </a:xfrm>
          <a:prstGeom prst="rect">
            <a:avLst/>
          </a:prstGeom>
        </p:spPr>
      </p:pic>
    </p:spTree>
    <p:extLst>
      <p:ext uri="{BB962C8B-B14F-4D97-AF65-F5344CB8AC3E}">
        <p14:creationId xmlns:p14="http://schemas.microsoft.com/office/powerpoint/2010/main" val="13177124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1049-E396-4182-B038-650B7047CA1B}"/>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60E7BB6C-D665-BC5D-45C6-ECAA9D81DC1E}"/>
              </a:ext>
            </a:extLst>
          </p:cNvPr>
          <p:cNvSpPr>
            <a:spLocks noGrp="1"/>
          </p:cNvSpPr>
          <p:nvPr>
            <p:ph idx="1"/>
          </p:nvPr>
        </p:nvSpPr>
        <p:spPr/>
        <p:txBody>
          <a:bodyPr/>
          <a:lstStyle/>
          <a:p>
            <a:r>
              <a:rPr lang="en-IN" dirty="0"/>
              <a:t>You must choose K beforehand</a:t>
            </a:r>
          </a:p>
          <a:p>
            <a:r>
              <a:rPr lang="en-IN" dirty="0"/>
              <a:t>Sensitive to initialization- Different random starts → different results</a:t>
            </a:r>
          </a:p>
          <a:p>
            <a:r>
              <a:rPr lang="en-IN" dirty="0"/>
              <a:t>Sensitive to outliers-One extreme point can distort the centroid.</a:t>
            </a:r>
          </a:p>
          <a:p>
            <a:r>
              <a:rPr lang="en-IN" dirty="0"/>
              <a:t>Works best for spherical clusters- </a:t>
            </a:r>
            <a:r>
              <a:rPr lang="en-IN" b="1" dirty="0"/>
              <a:t>K-means implicitly assumes that each cluster is spherical</a:t>
            </a:r>
            <a:r>
              <a:rPr lang="en-IN" dirty="0"/>
              <a:t> because it uses the mean as the cluster </a:t>
            </a:r>
            <a:r>
              <a:rPr lang="en-IN" dirty="0" err="1"/>
              <a:t>center</a:t>
            </a:r>
            <a:r>
              <a:rPr lang="en-IN" dirty="0"/>
              <a:t> and Euclidean distance to assign points.</a:t>
            </a:r>
            <a:endParaRPr lang="en-US" dirty="0"/>
          </a:p>
        </p:txBody>
      </p:sp>
    </p:spTree>
    <p:extLst>
      <p:ext uri="{BB962C8B-B14F-4D97-AF65-F5344CB8AC3E}">
        <p14:creationId xmlns:p14="http://schemas.microsoft.com/office/powerpoint/2010/main" val="4028808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82626-34F1-2A1B-F14D-CAF4F3B8A17A}"/>
              </a:ext>
            </a:extLst>
          </p:cNvPr>
          <p:cNvSpPr>
            <a:spLocks noGrp="1"/>
          </p:cNvSpPr>
          <p:nvPr>
            <p:ph type="title"/>
          </p:nvPr>
        </p:nvSpPr>
        <p:spPr/>
        <p:txBody>
          <a:bodyPr/>
          <a:lstStyle/>
          <a:p>
            <a:r>
              <a:rPr lang="en-US" dirty="0"/>
              <a:t>Hierarchical Clustering</a:t>
            </a:r>
          </a:p>
        </p:txBody>
      </p:sp>
      <p:sp>
        <p:nvSpPr>
          <p:cNvPr id="3" name="Content Placeholder 2">
            <a:extLst>
              <a:ext uri="{FF2B5EF4-FFF2-40B4-BE49-F238E27FC236}">
                <a16:creationId xmlns:a16="http://schemas.microsoft.com/office/drawing/2014/main" id="{9F291954-BE0B-460E-CFE2-E5138680C8D0}"/>
              </a:ext>
            </a:extLst>
          </p:cNvPr>
          <p:cNvSpPr>
            <a:spLocks noGrp="1"/>
          </p:cNvSpPr>
          <p:nvPr>
            <p:ph idx="1"/>
          </p:nvPr>
        </p:nvSpPr>
        <p:spPr/>
        <p:txBody>
          <a:bodyPr/>
          <a:lstStyle/>
          <a:p>
            <a:r>
              <a:rPr lang="en-IN" dirty="0"/>
              <a:t>Hierarchical clustering is an </a:t>
            </a:r>
            <a:r>
              <a:rPr lang="en-IN" b="1" dirty="0"/>
              <a:t>unsupervised learning</a:t>
            </a:r>
            <a:r>
              <a:rPr lang="en-IN" dirty="0"/>
              <a:t> method that builds a </a:t>
            </a:r>
            <a:r>
              <a:rPr lang="en-IN" b="1" dirty="0"/>
              <a:t>hierarchy (tree structure)</a:t>
            </a:r>
            <a:r>
              <a:rPr lang="en-IN" dirty="0"/>
              <a:t> of clusters instead of fixing the number of clusters at the start (unlike K-means).</a:t>
            </a:r>
          </a:p>
          <a:p>
            <a:r>
              <a:rPr lang="en-IN" dirty="0"/>
              <a:t>It groups data points based on their </a:t>
            </a:r>
            <a:r>
              <a:rPr lang="en-IN" b="1" dirty="0"/>
              <a:t>similarity (or distance)</a:t>
            </a:r>
            <a:r>
              <a:rPr lang="en-IN" dirty="0"/>
              <a:t>, producing a structure called a </a:t>
            </a:r>
            <a:r>
              <a:rPr lang="en-IN" b="1" dirty="0"/>
              <a:t>dendrogram</a:t>
            </a:r>
            <a:r>
              <a:rPr lang="en-IN" dirty="0"/>
              <a:t> , which shows how clusters are merged or divided step by step.</a:t>
            </a:r>
          </a:p>
          <a:p>
            <a:r>
              <a:rPr lang="en-IN" dirty="0"/>
              <a:t>It helps identify natural groupings in data and is commonly used in pattern recognition, customer segmentation, gene analysis and image grouping.</a:t>
            </a:r>
            <a:endParaRPr lang="en-US" dirty="0"/>
          </a:p>
        </p:txBody>
      </p:sp>
    </p:spTree>
    <p:extLst>
      <p:ext uri="{BB962C8B-B14F-4D97-AF65-F5344CB8AC3E}">
        <p14:creationId xmlns:p14="http://schemas.microsoft.com/office/powerpoint/2010/main" val="2887084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E10A-89C6-0A1D-0773-A24ED02213C4}"/>
              </a:ext>
            </a:extLst>
          </p:cNvPr>
          <p:cNvSpPr>
            <a:spLocks noGrp="1"/>
          </p:cNvSpPr>
          <p:nvPr>
            <p:ph type="title"/>
          </p:nvPr>
        </p:nvSpPr>
        <p:spPr/>
        <p:txBody>
          <a:bodyPr/>
          <a:lstStyle/>
          <a:p>
            <a:r>
              <a:rPr lang="en-IN" b="1" dirty="0"/>
              <a:t>Dendrogram</a:t>
            </a:r>
            <a:endParaRPr lang="en-US" dirty="0"/>
          </a:p>
        </p:txBody>
      </p:sp>
      <p:sp>
        <p:nvSpPr>
          <p:cNvPr id="3" name="Content Placeholder 2">
            <a:extLst>
              <a:ext uri="{FF2B5EF4-FFF2-40B4-BE49-F238E27FC236}">
                <a16:creationId xmlns:a16="http://schemas.microsoft.com/office/drawing/2014/main" id="{9288EA2A-B4A7-F43E-F5B1-E8E1EEE6EBE7}"/>
              </a:ext>
            </a:extLst>
          </p:cNvPr>
          <p:cNvSpPr>
            <a:spLocks noGrp="1"/>
          </p:cNvSpPr>
          <p:nvPr>
            <p:ph idx="1"/>
          </p:nvPr>
        </p:nvSpPr>
        <p:spPr/>
        <p:txBody>
          <a:bodyPr/>
          <a:lstStyle/>
          <a:p>
            <a:r>
              <a:rPr lang="en-IN" sz="2400" dirty="0"/>
              <a:t>A dendrogram is like a family tree for clusters. It shows how individual data points or groups of data merge together. The bottom shows each data point as its own group and as we move up, similar groups are combined. The lower the merge point, the more similar the groups are. It helps us see how things are grouped step by step.</a:t>
            </a:r>
          </a:p>
          <a:p>
            <a:endParaRPr lang="en-US" dirty="0"/>
          </a:p>
        </p:txBody>
      </p:sp>
      <p:pic>
        <p:nvPicPr>
          <p:cNvPr id="5" name="Picture 4">
            <a:extLst>
              <a:ext uri="{FF2B5EF4-FFF2-40B4-BE49-F238E27FC236}">
                <a16:creationId xmlns:a16="http://schemas.microsoft.com/office/drawing/2014/main" id="{E1327F65-0009-25B8-16CC-ECAFEC3EEC4C}"/>
              </a:ext>
            </a:extLst>
          </p:cNvPr>
          <p:cNvPicPr>
            <a:picLocks noChangeAspect="1"/>
          </p:cNvPicPr>
          <p:nvPr/>
        </p:nvPicPr>
        <p:blipFill>
          <a:blip r:embed="rId3"/>
          <a:stretch>
            <a:fillRect/>
          </a:stretch>
        </p:blipFill>
        <p:spPr>
          <a:xfrm>
            <a:off x="4223210" y="3429000"/>
            <a:ext cx="3745580" cy="3030244"/>
          </a:xfrm>
          <a:prstGeom prst="rect">
            <a:avLst/>
          </a:prstGeom>
        </p:spPr>
      </p:pic>
    </p:spTree>
    <p:extLst>
      <p:ext uri="{BB962C8B-B14F-4D97-AF65-F5344CB8AC3E}">
        <p14:creationId xmlns:p14="http://schemas.microsoft.com/office/powerpoint/2010/main" val="6623470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9A5E-A85D-FF9D-6963-DD45D635BA6A}"/>
              </a:ext>
            </a:extLst>
          </p:cNvPr>
          <p:cNvSpPr>
            <a:spLocks noGrp="1"/>
          </p:cNvSpPr>
          <p:nvPr>
            <p:ph type="title"/>
          </p:nvPr>
        </p:nvSpPr>
        <p:spPr/>
        <p:txBody>
          <a:bodyPr/>
          <a:lstStyle/>
          <a:p>
            <a:r>
              <a:rPr lang="en-US" dirty="0"/>
              <a:t>Types of hierarchical Clustering</a:t>
            </a:r>
          </a:p>
        </p:txBody>
      </p:sp>
      <p:sp>
        <p:nvSpPr>
          <p:cNvPr id="3" name="Content Placeholder 2">
            <a:extLst>
              <a:ext uri="{FF2B5EF4-FFF2-40B4-BE49-F238E27FC236}">
                <a16:creationId xmlns:a16="http://schemas.microsoft.com/office/drawing/2014/main" id="{BB6F9985-E014-53DD-5089-81377B4A1610}"/>
              </a:ext>
            </a:extLst>
          </p:cNvPr>
          <p:cNvSpPr>
            <a:spLocks noGrp="1"/>
          </p:cNvSpPr>
          <p:nvPr>
            <p:ph idx="1"/>
          </p:nvPr>
        </p:nvSpPr>
        <p:spPr/>
        <p:txBody>
          <a:bodyPr>
            <a:normAutofit/>
          </a:bodyPr>
          <a:lstStyle/>
          <a:p>
            <a:pPr marL="0" indent="0" fontAlgn="base">
              <a:buNone/>
            </a:pPr>
            <a:r>
              <a:rPr lang="en-IN" dirty="0"/>
              <a:t>There are two main types of hierarchical clustering.</a:t>
            </a:r>
          </a:p>
          <a:p>
            <a:pPr fontAlgn="base">
              <a:buFont typeface="Wingdings" pitchFamily="2" charset="2"/>
              <a:buChar char="Ø"/>
            </a:pPr>
            <a:r>
              <a:rPr lang="en-IN" b="1" dirty="0"/>
              <a:t>Agglomerative Clustering </a:t>
            </a:r>
            <a:r>
              <a:rPr lang="en-IN" dirty="0"/>
              <a:t>(</a:t>
            </a:r>
            <a:r>
              <a:rPr lang="en-IN" b="1" dirty="0"/>
              <a:t>Bottom-Up</a:t>
            </a:r>
            <a:r>
              <a:rPr lang="en-IN" dirty="0"/>
              <a:t>)- It is also known as the bottom-up approach or hierarchical agglomerative clustering  (HAC). Bottom-up algorithms treat each data point as a singleton cluster at the outset and then successively agglomerate pairs of clusters until all clusters have been merged into a single cluster that contains all data.</a:t>
            </a:r>
          </a:p>
          <a:p>
            <a:pPr fontAlgn="base">
              <a:buFont typeface="Wingdings" pitchFamily="2" charset="2"/>
              <a:buChar char="Ø"/>
            </a:pPr>
            <a:r>
              <a:rPr lang="en-IN" b="1" dirty="0"/>
              <a:t>Divisive clustering </a:t>
            </a:r>
            <a:r>
              <a:rPr lang="en-IN" dirty="0"/>
              <a:t>(</a:t>
            </a:r>
            <a:r>
              <a:rPr lang="en-IN" b="1" dirty="0"/>
              <a:t>Top-Down</a:t>
            </a:r>
            <a:r>
              <a:rPr lang="en-IN" dirty="0"/>
              <a:t>)- Top-down clustering requires a method for splitting a cluster that contains the whole data and proceeds by splitting clusters recursively until individual data have been split into singleton clusters</a:t>
            </a:r>
          </a:p>
          <a:p>
            <a:pPr marL="0" indent="0">
              <a:buNone/>
            </a:pPr>
            <a:endParaRPr lang="en-US" dirty="0"/>
          </a:p>
        </p:txBody>
      </p:sp>
    </p:spTree>
    <p:extLst>
      <p:ext uri="{BB962C8B-B14F-4D97-AF65-F5344CB8AC3E}">
        <p14:creationId xmlns:p14="http://schemas.microsoft.com/office/powerpoint/2010/main" val="4919712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84F2C-2C3B-8D8E-F9ED-558760A4EE9F}"/>
              </a:ext>
            </a:extLst>
          </p:cNvPr>
          <p:cNvSpPr>
            <a:spLocks noGrp="1"/>
          </p:cNvSpPr>
          <p:nvPr>
            <p:ph type="title"/>
          </p:nvPr>
        </p:nvSpPr>
        <p:spPr/>
        <p:txBody>
          <a:bodyPr>
            <a:normAutofit fontScale="90000"/>
          </a:bodyPr>
          <a:lstStyle/>
          <a:p>
            <a:pPr fontAlgn="base"/>
            <a:br>
              <a:rPr lang="en-IN" dirty="0"/>
            </a:br>
            <a:r>
              <a:rPr lang="en-IN" dirty="0"/>
              <a:t>Agglomerative Clustering</a:t>
            </a:r>
            <a:br>
              <a:rPr lang="en-IN" dirty="0"/>
            </a:br>
            <a:endParaRPr lang="en-US" dirty="0"/>
          </a:p>
        </p:txBody>
      </p:sp>
      <p:pic>
        <p:nvPicPr>
          <p:cNvPr id="5" name="Content Placeholder 4">
            <a:extLst>
              <a:ext uri="{FF2B5EF4-FFF2-40B4-BE49-F238E27FC236}">
                <a16:creationId xmlns:a16="http://schemas.microsoft.com/office/drawing/2014/main" id="{CF0B757B-1A9A-4B4C-73CD-0E1976C8A9FE}"/>
              </a:ext>
            </a:extLst>
          </p:cNvPr>
          <p:cNvPicPr>
            <a:picLocks noGrp="1" noChangeAspect="1"/>
          </p:cNvPicPr>
          <p:nvPr>
            <p:ph idx="1"/>
          </p:nvPr>
        </p:nvPicPr>
        <p:blipFill>
          <a:blip r:embed="rId3"/>
          <a:stretch>
            <a:fillRect/>
          </a:stretch>
        </p:blipFill>
        <p:spPr>
          <a:xfrm>
            <a:off x="1749656" y="1327113"/>
            <a:ext cx="7617863" cy="5165762"/>
          </a:xfrm>
          <a:ln>
            <a:solidFill>
              <a:schemeClr val="accent1"/>
            </a:solidFill>
          </a:ln>
        </p:spPr>
      </p:pic>
    </p:spTree>
    <p:extLst>
      <p:ext uri="{BB962C8B-B14F-4D97-AF65-F5344CB8AC3E}">
        <p14:creationId xmlns:p14="http://schemas.microsoft.com/office/powerpoint/2010/main" val="21725216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CA78-96D9-A8C1-CBA6-E4E5FAF189B2}"/>
              </a:ext>
            </a:extLst>
          </p:cNvPr>
          <p:cNvSpPr>
            <a:spLocks noGrp="1"/>
          </p:cNvSpPr>
          <p:nvPr>
            <p:ph type="title"/>
          </p:nvPr>
        </p:nvSpPr>
        <p:spPr/>
        <p:txBody>
          <a:bodyPr/>
          <a:lstStyle/>
          <a:p>
            <a:r>
              <a:rPr lang="en-US" dirty="0"/>
              <a:t>Agglomerative Clustering</a:t>
            </a:r>
          </a:p>
        </p:txBody>
      </p:sp>
      <p:sp>
        <p:nvSpPr>
          <p:cNvPr id="3" name="Content Placeholder 2">
            <a:extLst>
              <a:ext uri="{FF2B5EF4-FFF2-40B4-BE49-F238E27FC236}">
                <a16:creationId xmlns:a16="http://schemas.microsoft.com/office/drawing/2014/main" id="{39CD5B81-05BA-E6F2-17BE-5154CB3272DC}"/>
              </a:ext>
            </a:extLst>
          </p:cNvPr>
          <p:cNvSpPr>
            <a:spLocks noGrp="1"/>
          </p:cNvSpPr>
          <p:nvPr>
            <p:ph idx="1"/>
          </p:nvPr>
        </p:nvSpPr>
        <p:spPr/>
        <p:txBody>
          <a:bodyPr>
            <a:normAutofit fontScale="85000" lnSpcReduction="20000"/>
          </a:bodyPr>
          <a:lstStyle/>
          <a:p>
            <a:pPr fontAlgn="base"/>
            <a:r>
              <a:rPr lang="en-IN" b="1" dirty="0"/>
              <a:t>Start with individual points:</a:t>
            </a:r>
            <a:r>
              <a:rPr lang="en-IN" dirty="0"/>
              <a:t> Each data point is its own cluster. For example if we have 5 data points we start with 5 clusters each containing just one data point.</a:t>
            </a:r>
          </a:p>
          <a:p>
            <a:pPr fontAlgn="base"/>
            <a:r>
              <a:rPr lang="en-IN" b="1" dirty="0"/>
              <a:t>Calculate distances between clusters</a:t>
            </a:r>
            <a:r>
              <a:rPr lang="en-IN" dirty="0"/>
              <a:t>: Calculate the distance between every pair of clusters. Initially since each cluster has one point this is the distance between the two data points.</a:t>
            </a:r>
          </a:p>
          <a:p>
            <a:pPr fontAlgn="base"/>
            <a:r>
              <a:rPr lang="en-IN" b="1" dirty="0"/>
              <a:t>Merge the closest clusters</a:t>
            </a:r>
            <a:r>
              <a:rPr lang="en-IN" dirty="0"/>
              <a:t>: Identify the two clusters with the smallest distance and merge them into a single cluster.</a:t>
            </a:r>
          </a:p>
          <a:p>
            <a:pPr fontAlgn="base"/>
            <a:r>
              <a:rPr lang="en-IN" b="1" dirty="0"/>
              <a:t>Update distance matrix</a:t>
            </a:r>
            <a:r>
              <a:rPr lang="en-IN" dirty="0"/>
              <a:t>: After merging we now have one less cluster. Recalculate the distances between the new cluster and the remaining clusters.</a:t>
            </a:r>
          </a:p>
          <a:p>
            <a:pPr fontAlgn="base"/>
            <a:r>
              <a:rPr lang="en-IN" b="1" dirty="0"/>
              <a:t>Repeat steps 3 and 4</a:t>
            </a:r>
            <a:r>
              <a:rPr lang="en-IN" dirty="0"/>
              <a:t>: Keep merging the closest clusters and updating the distance matrix until we have only one cluster left.</a:t>
            </a:r>
          </a:p>
          <a:p>
            <a:pPr fontAlgn="base"/>
            <a:r>
              <a:rPr lang="en-IN" b="1" dirty="0"/>
              <a:t>Create a dendrogram</a:t>
            </a:r>
            <a:r>
              <a:rPr lang="en-IN" dirty="0"/>
              <a:t>: As the process continues we can visualize the merging of clusters using a tree-like diagram called a dendrogram. It shows the hierarchy of how clusters are merged.</a:t>
            </a:r>
          </a:p>
          <a:p>
            <a:endParaRPr lang="en-US" dirty="0"/>
          </a:p>
        </p:txBody>
      </p:sp>
    </p:spTree>
    <p:extLst>
      <p:ext uri="{BB962C8B-B14F-4D97-AF65-F5344CB8AC3E}">
        <p14:creationId xmlns:p14="http://schemas.microsoft.com/office/powerpoint/2010/main" val="15184944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900F2-6BD8-64E1-486C-AB2193FE5A28}"/>
              </a:ext>
            </a:extLst>
          </p:cNvPr>
          <p:cNvSpPr>
            <a:spLocks noGrp="1"/>
          </p:cNvSpPr>
          <p:nvPr>
            <p:ph type="title"/>
          </p:nvPr>
        </p:nvSpPr>
        <p:spPr/>
        <p:txBody>
          <a:bodyPr/>
          <a:lstStyle/>
          <a:p>
            <a:r>
              <a:rPr lang="en-US" dirty="0"/>
              <a:t>Divisive Clustering</a:t>
            </a:r>
          </a:p>
        </p:txBody>
      </p:sp>
      <p:pic>
        <p:nvPicPr>
          <p:cNvPr id="5" name="Content Placeholder 4">
            <a:extLst>
              <a:ext uri="{FF2B5EF4-FFF2-40B4-BE49-F238E27FC236}">
                <a16:creationId xmlns:a16="http://schemas.microsoft.com/office/drawing/2014/main" id="{D2EB353C-B335-5C1E-FE4B-244B5B14FB5D}"/>
              </a:ext>
            </a:extLst>
          </p:cNvPr>
          <p:cNvPicPr>
            <a:picLocks noGrp="1" noChangeAspect="1"/>
          </p:cNvPicPr>
          <p:nvPr>
            <p:ph idx="1"/>
          </p:nvPr>
        </p:nvPicPr>
        <p:blipFill>
          <a:blip r:embed="rId2"/>
          <a:stretch>
            <a:fillRect/>
          </a:stretch>
        </p:blipFill>
        <p:spPr>
          <a:xfrm>
            <a:off x="1767840" y="1464005"/>
            <a:ext cx="7924799" cy="4712958"/>
          </a:xfrm>
          <a:ln>
            <a:solidFill>
              <a:schemeClr val="accent1"/>
            </a:solidFill>
          </a:ln>
        </p:spPr>
      </p:pic>
    </p:spTree>
    <p:extLst>
      <p:ext uri="{BB962C8B-B14F-4D97-AF65-F5344CB8AC3E}">
        <p14:creationId xmlns:p14="http://schemas.microsoft.com/office/powerpoint/2010/main" val="21672835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5C7E85-9346-4ACB-EA2C-3F0E2BA6847E}"/>
              </a:ext>
            </a:extLst>
          </p:cNvPr>
          <p:cNvSpPr>
            <a:spLocks noGrp="1"/>
          </p:cNvSpPr>
          <p:nvPr>
            <p:ph idx="1"/>
          </p:nvPr>
        </p:nvSpPr>
        <p:spPr/>
        <p:txBody>
          <a:bodyPr>
            <a:normAutofit fontScale="92500" lnSpcReduction="20000"/>
          </a:bodyPr>
          <a:lstStyle/>
          <a:p>
            <a:pPr fontAlgn="base"/>
            <a:r>
              <a:rPr lang="en-IN" b="1" dirty="0"/>
              <a:t>Start with all data points in one cluster:</a:t>
            </a:r>
            <a:r>
              <a:rPr lang="en-IN" dirty="0"/>
              <a:t> Treat the entire dataset as a single large cluster.</a:t>
            </a:r>
          </a:p>
          <a:p>
            <a:pPr fontAlgn="base"/>
            <a:r>
              <a:rPr lang="en-IN" b="1" dirty="0"/>
              <a:t>Split the cluster</a:t>
            </a:r>
            <a:r>
              <a:rPr lang="en-IN" dirty="0"/>
              <a:t>: Divide the cluster into two smaller clusters. The division is typically done by finding the two most dissimilar points in the cluster and using them to separate the data into two parts.</a:t>
            </a:r>
          </a:p>
          <a:p>
            <a:pPr fontAlgn="base"/>
            <a:r>
              <a:rPr lang="en-IN" b="1" dirty="0"/>
              <a:t>Repeat the process</a:t>
            </a:r>
            <a:r>
              <a:rPr lang="en-IN" dirty="0"/>
              <a:t>: For each of the new clusters, repeat the splitting process: Choose the cluster with the most dissimilar points and split it again into two smaller clusters.</a:t>
            </a:r>
          </a:p>
          <a:p>
            <a:pPr fontAlgn="base"/>
            <a:r>
              <a:rPr lang="en-IN" b="1" dirty="0"/>
              <a:t>Stop when each data point is in its own cluster</a:t>
            </a:r>
            <a:r>
              <a:rPr lang="en-IN" dirty="0"/>
              <a:t>: Continue this process until every data point is its own cluster or the stopping condition (such as a predefined number of clusters) is met.</a:t>
            </a:r>
          </a:p>
          <a:p>
            <a:pPr marL="0" indent="0">
              <a:buNone/>
            </a:pPr>
            <a:br>
              <a:rPr lang="en-IN" dirty="0"/>
            </a:br>
            <a:endParaRPr lang="en-US" dirty="0"/>
          </a:p>
        </p:txBody>
      </p:sp>
      <p:sp>
        <p:nvSpPr>
          <p:cNvPr id="4" name="Title 1">
            <a:extLst>
              <a:ext uri="{FF2B5EF4-FFF2-40B4-BE49-F238E27FC236}">
                <a16:creationId xmlns:a16="http://schemas.microsoft.com/office/drawing/2014/main" id="{66315C9D-235F-9E00-2B2A-9FAA873DA57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Divisive Clustering</a:t>
            </a:r>
          </a:p>
        </p:txBody>
      </p:sp>
    </p:spTree>
    <p:extLst>
      <p:ext uri="{BB962C8B-B14F-4D97-AF65-F5344CB8AC3E}">
        <p14:creationId xmlns:p14="http://schemas.microsoft.com/office/powerpoint/2010/main" val="902671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CF9E2-07D7-6D1E-56C9-046B15E30E3F}"/>
              </a:ext>
            </a:extLst>
          </p:cNvPr>
          <p:cNvSpPr>
            <a:spLocks noGrp="1"/>
          </p:cNvSpPr>
          <p:nvPr>
            <p:ph type="title"/>
          </p:nvPr>
        </p:nvSpPr>
        <p:spPr/>
        <p:txBody>
          <a:bodyPr/>
          <a:lstStyle/>
          <a:p>
            <a:r>
              <a:rPr lang="en-US" altLang="en-US" dirty="0"/>
              <a:t>Linkage Methods</a:t>
            </a:r>
            <a:br>
              <a:rPr lang="en-US" altLang="en-US" dirty="0"/>
            </a:br>
            <a:endParaRPr lang="en-US" dirty="0"/>
          </a:p>
        </p:txBody>
      </p:sp>
      <p:graphicFrame>
        <p:nvGraphicFramePr>
          <p:cNvPr id="4" name="Content Placeholder 3">
            <a:extLst>
              <a:ext uri="{FF2B5EF4-FFF2-40B4-BE49-F238E27FC236}">
                <a16:creationId xmlns:a16="http://schemas.microsoft.com/office/drawing/2014/main" id="{C17F0846-882C-2352-780B-10ED0FC3D209}"/>
              </a:ext>
            </a:extLst>
          </p:cNvPr>
          <p:cNvGraphicFramePr>
            <a:graphicFrameLocks noGrp="1"/>
          </p:cNvGraphicFramePr>
          <p:nvPr>
            <p:ph idx="1"/>
            <p:extLst>
              <p:ext uri="{D42A27DB-BD31-4B8C-83A1-F6EECF244321}">
                <p14:modId xmlns:p14="http://schemas.microsoft.com/office/powerpoint/2010/main" val="2142664068"/>
              </p:ext>
            </p:extLst>
          </p:nvPr>
        </p:nvGraphicFramePr>
        <p:xfrm>
          <a:off x="838200" y="2837346"/>
          <a:ext cx="10515600" cy="3755224"/>
        </p:xfrm>
        <a:graphic>
          <a:graphicData uri="http://schemas.openxmlformats.org/drawingml/2006/table">
            <a:tbl>
              <a:tblPr/>
              <a:tblGrid>
                <a:gridCol w="5257800">
                  <a:extLst>
                    <a:ext uri="{9D8B030D-6E8A-4147-A177-3AD203B41FA5}">
                      <a16:colId xmlns:a16="http://schemas.microsoft.com/office/drawing/2014/main" val="874280423"/>
                    </a:ext>
                  </a:extLst>
                </a:gridCol>
                <a:gridCol w="5257800">
                  <a:extLst>
                    <a:ext uri="{9D8B030D-6E8A-4147-A177-3AD203B41FA5}">
                      <a16:colId xmlns:a16="http://schemas.microsoft.com/office/drawing/2014/main" val="807414003"/>
                    </a:ext>
                  </a:extLst>
                </a:gridCol>
              </a:tblGrid>
              <a:tr h="600765">
                <a:tc>
                  <a:txBody>
                    <a:bodyPr/>
                    <a:lstStyle/>
                    <a:p>
                      <a:pPr>
                        <a:buNone/>
                      </a:pPr>
                      <a:r>
                        <a:rPr lang="en-IN" sz="2000"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6836730"/>
                  </a:ext>
                </a:extLst>
              </a:tr>
              <a:tr h="438587">
                <a:tc>
                  <a:txBody>
                    <a:bodyPr/>
                    <a:lstStyle/>
                    <a:p>
                      <a:pPr>
                        <a:buNone/>
                      </a:pPr>
                      <a:r>
                        <a:rPr lang="en-IN" sz="2000" b="1" dirty="0"/>
                        <a:t>Single linkage</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dirty="0"/>
                        <a:t>Distance between the </a:t>
                      </a:r>
                      <a:r>
                        <a:rPr lang="en-IN" sz="2000" b="1" dirty="0"/>
                        <a:t>closest points</a:t>
                      </a:r>
                      <a:r>
                        <a:rPr lang="en-IN" sz="2000" dirty="0"/>
                        <a:t> of two clusters (minimum distance)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889438"/>
                  </a:ext>
                </a:extLst>
              </a:tr>
              <a:tr h="600765">
                <a:tc>
                  <a:txBody>
                    <a:bodyPr/>
                    <a:lstStyle/>
                    <a:p>
                      <a:pPr>
                        <a:buNone/>
                      </a:pPr>
                      <a:r>
                        <a:rPr lang="en-IN" sz="2000" b="1" dirty="0"/>
                        <a:t>Complete linkage</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dirty="0"/>
                        <a:t>Distance between the </a:t>
                      </a:r>
                      <a:r>
                        <a:rPr lang="en-IN" sz="2000" b="1" dirty="0"/>
                        <a:t>farthest points</a:t>
                      </a:r>
                      <a:r>
                        <a:rPr lang="en-IN" sz="2000" dirty="0"/>
                        <a:t> of two clusters(maximum distance)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447511"/>
                  </a:ext>
                </a:extLst>
              </a:tr>
              <a:tr h="1051339">
                <a:tc>
                  <a:txBody>
                    <a:bodyPr/>
                    <a:lstStyle/>
                    <a:p>
                      <a:pPr>
                        <a:buNone/>
                      </a:pPr>
                      <a:r>
                        <a:rPr lang="en-IN" sz="2000" b="1" dirty="0"/>
                        <a:t>Average linkage</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dirty="0"/>
                        <a:t>Average(mean) of all pairwise distances between points in the two clusters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2646902"/>
                  </a:ext>
                </a:extLst>
              </a:tr>
              <a:tr h="600765">
                <a:tc>
                  <a:txBody>
                    <a:bodyPr/>
                    <a:lstStyle/>
                    <a:p>
                      <a:pPr>
                        <a:buNone/>
                      </a:pPr>
                      <a:r>
                        <a:rPr lang="en-IN" sz="2000" b="1" dirty="0"/>
                        <a:t>Centroid linkage</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2000" dirty="0"/>
                        <a:t>Distance between the </a:t>
                      </a:r>
                      <a:r>
                        <a:rPr lang="en-IN" sz="2000" b="1" dirty="0"/>
                        <a:t>centroids</a:t>
                      </a:r>
                      <a:r>
                        <a:rPr lang="en-IN" sz="2000" dirty="0"/>
                        <a:t> of the two clusters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2950935"/>
                  </a:ext>
                </a:extLst>
              </a:tr>
            </a:tbl>
          </a:graphicData>
        </a:graphic>
      </p:graphicFrame>
      <p:sp>
        <p:nvSpPr>
          <p:cNvPr id="5" name="Rectangle 1">
            <a:extLst>
              <a:ext uri="{FF2B5EF4-FFF2-40B4-BE49-F238E27FC236}">
                <a16:creationId xmlns:a16="http://schemas.microsoft.com/office/drawing/2014/main" id="{DD304F17-4C3D-2BF7-1EB4-D7A691A11984}"/>
              </a:ext>
            </a:extLst>
          </p:cNvPr>
          <p:cNvSpPr>
            <a:spLocks noChangeArrowheads="1"/>
          </p:cNvSpPr>
          <p:nvPr/>
        </p:nvSpPr>
        <p:spPr bwMode="auto">
          <a:xfrm>
            <a:off x="0" y="-4839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39DC322-C5D4-4095-B4AE-DE9C54078A1B}"/>
              </a:ext>
            </a:extLst>
          </p:cNvPr>
          <p:cNvSpPr txBox="1"/>
          <p:nvPr/>
        </p:nvSpPr>
        <p:spPr>
          <a:xfrm>
            <a:off x="670560" y="1212864"/>
            <a:ext cx="10683240" cy="1569660"/>
          </a:xfrm>
          <a:prstGeom prst="rect">
            <a:avLst/>
          </a:prstGeom>
          <a:noFill/>
        </p:spPr>
        <p:txBody>
          <a:bodyPr wrap="square">
            <a:spAutoFit/>
          </a:bodyPr>
          <a:lstStyle/>
          <a:p>
            <a:r>
              <a:rPr lang="en-IN" sz="2400" dirty="0"/>
              <a:t>While merging two clusters we check the distance between two every pair of clusters and merge the pair with the least distance/most similarity. But the question is how is that distance determined. There are different ways of defining Inter Cluster distance/similarity. Some of them are:</a:t>
            </a:r>
            <a:endParaRPr lang="en-US" sz="2400" dirty="0"/>
          </a:p>
        </p:txBody>
      </p:sp>
    </p:spTree>
    <p:extLst>
      <p:ext uri="{BB962C8B-B14F-4D97-AF65-F5344CB8AC3E}">
        <p14:creationId xmlns:p14="http://schemas.microsoft.com/office/powerpoint/2010/main" val="1788664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A973-1667-B1E4-5014-7C8C7499EA58}"/>
              </a:ext>
            </a:extLst>
          </p:cNvPr>
          <p:cNvSpPr>
            <a:spLocks noGrp="1"/>
          </p:cNvSpPr>
          <p:nvPr>
            <p:ph type="title"/>
          </p:nvPr>
        </p:nvSpPr>
        <p:spPr/>
        <p:txBody>
          <a:bodyPr/>
          <a:lstStyle/>
          <a:p>
            <a:r>
              <a:rPr lang="en-US" dirty="0"/>
              <a:t>Example</a:t>
            </a:r>
          </a:p>
        </p:txBody>
      </p:sp>
      <p:graphicFrame>
        <p:nvGraphicFramePr>
          <p:cNvPr id="4" name="Content Placeholder 3">
            <a:extLst>
              <a:ext uri="{FF2B5EF4-FFF2-40B4-BE49-F238E27FC236}">
                <a16:creationId xmlns:a16="http://schemas.microsoft.com/office/drawing/2014/main" id="{42AB4C9A-3431-1814-538F-0A0FE49B921A}"/>
              </a:ext>
            </a:extLst>
          </p:cNvPr>
          <p:cNvGraphicFramePr>
            <a:graphicFrameLocks noGrp="1"/>
          </p:cNvGraphicFramePr>
          <p:nvPr>
            <p:ph idx="1"/>
            <p:extLst>
              <p:ext uri="{D42A27DB-BD31-4B8C-83A1-F6EECF244321}">
                <p14:modId xmlns:p14="http://schemas.microsoft.com/office/powerpoint/2010/main" val="91839156"/>
              </p:ext>
            </p:extLst>
          </p:nvPr>
        </p:nvGraphicFramePr>
        <p:xfrm>
          <a:off x="838200" y="1989614"/>
          <a:ext cx="10515600" cy="4023360"/>
        </p:xfrm>
        <a:graphic>
          <a:graphicData uri="http://schemas.openxmlformats.org/drawingml/2006/table">
            <a:tbl>
              <a:tblPr/>
              <a:tblGrid>
                <a:gridCol w="1752600">
                  <a:extLst>
                    <a:ext uri="{9D8B030D-6E8A-4147-A177-3AD203B41FA5}">
                      <a16:colId xmlns:a16="http://schemas.microsoft.com/office/drawing/2014/main" val="1397043722"/>
                    </a:ext>
                  </a:extLst>
                </a:gridCol>
                <a:gridCol w="1752600">
                  <a:extLst>
                    <a:ext uri="{9D8B030D-6E8A-4147-A177-3AD203B41FA5}">
                      <a16:colId xmlns:a16="http://schemas.microsoft.com/office/drawing/2014/main" val="1497218722"/>
                    </a:ext>
                  </a:extLst>
                </a:gridCol>
                <a:gridCol w="1752600">
                  <a:extLst>
                    <a:ext uri="{9D8B030D-6E8A-4147-A177-3AD203B41FA5}">
                      <a16:colId xmlns:a16="http://schemas.microsoft.com/office/drawing/2014/main" val="332603991"/>
                    </a:ext>
                  </a:extLst>
                </a:gridCol>
                <a:gridCol w="1752600">
                  <a:extLst>
                    <a:ext uri="{9D8B030D-6E8A-4147-A177-3AD203B41FA5}">
                      <a16:colId xmlns:a16="http://schemas.microsoft.com/office/drawing/2014/main" val="4285315032"/>
                    </a:ext>
                  </a:extLst>
                </a:gridCol>
                <a:gridCol w="1752600">
                  <a:extLst>
                    <a:ext uri="{9D8B030D-6E8A-4147-A177-3AD203B41FA5}">
                      <a16:colId xmlns:a16="http://schemas.microsoft.com/office/drawing/2014/main" val="711509343"/>
                    </a:ext>
                  </a:extLst>
                </a:gridCol>
                <a:gridCol w="1752600">
                  <a:extLst>
                    <a:ext uri="{9D8B030D-6E8A-4147-A177-3AD203B41FA5}">
                      <a16:colId xmlns:a16="http://schemas.microsoft.com/office/drawing/2014/main" val="299533021"/>
                    </a:ext>
                  </a:extLst>
                </a:gridCol>
              </a:tblGrid>
              <a:tr h="0">
                <a:tc>
                  <a:txBody>
                    <a:bodyPr/>
                    <a:lstStyle/>
                    <a:p>
                      <a:pPr>
                        <a:buNone/>
                      </a:pPr>
                      <a:r>
                        <a:rPr lang="en-IN"/>
                        <a:t>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Outlook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Temperature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Humidity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Wind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Play Tennis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56658247"/>
                  </a:ext>
                </a:extLst>
              </a:tr>
              <a:tr h="0">
                <a:tc>
                  <a:txBody>
                    <a:bodyPr/>
                    <a:lstStyle/>
                    <a:p>
                      <a:pPr>
                        <a:buNone/>
                      </a:pPr>
                      <a:r>
                        <a:rPr lang="en-IN"/>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Sunny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1442942"/>
                  </a:ext>
                </a:extLst>
              </a:tr>
              <a:tr h="0">
                <a:tc>
                  <a:txBody>
                    <a:bodyPr/>
                    <a:lstStyle/>
                    <a:p>
                      <a:pPr>
                        <a:buNone/>
                      </a:pPr>
                      <a:r>
                        <a:rPr lang="en-IN"/>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Sunny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Strong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149074"/>
                  </a:ext>
                </a:extLst>
              </a:tr>
              <a:tr h="0">
                <a:tc>
                  <a:txBody>
                    <a:bodyPr/>
                    <a:lstStyle/>
                    <a:p>
                      <a:pPr>
                        <a:buNone/>
                      </a:pPr>
                      <a:r>
                        <a:rPr lang="en-IN"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Overcast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9119118"/>
                  </a:ext>
                </a:extLst>
              </a:tr>
              <a:tr h="0">
                <a:tc>
                  <a:txBody>
                    <a:bodyPr/>
                    <a:lstStyle/>
                    <a:p>
                      <a:pPr>
                        <a:buNone/>
                      </a:pPr>
                      <a:r>
                        <a:rPr lang="en-IN"/>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Rain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Mild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21588702"/>
                  </a:ext>
                </a:extLst>
              </a:tr>
              <a:tr h="0">
                <a:tc>
                  <a:txBody>
                    <a:bodyPr/>
                    <a:lstStyle/>
                    <a:p>
                      <a:pPr>
                        <a:buNone/>
                      </a:pPr>
                      <a:r>
                        <a:rPr lang="en-IN"/>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Rain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Cool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0637"/>
                  </a:ext>
                </a:extLst>
              </a:tr>
              <a:tr h="0">
                <a:tc>
                  <a:txBody>
                    <a:bodyPr/>
                    <a:lstStyle/>
                    <a:p>
                      <a:pPr>
                        <a:buNone/>
                      </a:pPr>
                      <a:r>
                        <a:rPr lang="en-IN"/>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Rain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Cool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Strong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6195596"/>
                  </a:ext>
                </a:extLst>
              </a:tr>
              <a:tr h="0">
                <a:tc>
                  <a:txBody>
                    <a:bodyPr/>
                    <a:lstStyle/>
                    <a:p>
                      <a:pPr>
                        <a:buNone/>
                      </a:pPr>
                      <a:r>
                        <a:rPr lang="en-IN"/>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Overcast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Cool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Strong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9245086"/>
                  </a:ext>
                </a:extLst>
              </a:tr>
              <a:tr h="0">
                <a:tc>
                  <a:txBody>
                    <a:bodyPr/>
                    <a:lstStyle/>
                    <a:p>
                      <a:pPr>
                        <a:buNone/>
                      </a:pPr>
                      <a:r>
                        <a:rPr lang="en-IN"/>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Sunny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Mild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2687351"/>
                  </a:ext>
                </a:extLst>
              </a:tr>
              <a:tr h="0">
                <a:tc>
                  <a:txBody>
                    <a:bodyPr/>
                    <a:lstStyle/>
                    <a:p>
                      <a:pPr>
                        <a:buNone/>
                      </a:pPr>
                      <a:r>
                        <a:rPr lang="en-IN"/>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Sunny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Cool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608666"/>
                  </a:ext>
                </a:extLst>
              </a:tr>
              <a:tr h="0">
                <a:tc>
                  <a:txBody>
                    <a:bodyPr/>
                    <a:lstStyle/>
                    <a:p>
                      <a:pPr>
                        <a:buNone/>
                      </a:pPr>
                      <a:r>
                        <a:rPr lang="en-IN"/>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Rain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Mild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t>Weak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476711"/>
                  </a:ext>
                </a:extLst>
              </a:tr>
            </a:tbl>
          </a:graphicData>
        </a:graphic>
      </p:graphicFrame>
    </p:spTree>
    <p:extLst>
      <p:ext uri="{BB962C8B-B14F-4D97-AF65-F5344CB8AC3E}">
        <p14:creationId xmlns:p14="http://schemas.microsoft.com/office/powerpoint/2010/main" val="1004734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20742</TotalTime>
  <Words>8664</Words>
  <Application>Microsoft Macintosh PowerPoint</Application>
  <PresentationFormat>Widescreen</PresentationFormat>
  <Paragraphs>1082</Paragraphs>
  <Slides>88</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-webkit-standard</vt:lpstr>
      <vt:lpstr>Arial</vt:lpstr>
      <vt:lpstr>Calibri</vt:lpstr>
      <vt:lpstr>Calibri Light</vt:lpstr>
      <vt:lpstr>Cambria Math</vt:lpstr>
      <vt:lpstr>Wingdings</vt:lpstr>
      <vt:lpstr>Office Theme</vt:lpstr>
      <vt:lpstr>Unit-4</vt:lpstr>
      <vt:lpstr>Decision trees</vt:lpstr>
      <vt:lpstr>PowerPoint Presentation</vt:lpstr>
      <vt:lpstr>Decision trees</vt:lpstr>
      <vt:lpstr>ID3 algorithm</vt:lpstr>
      <vt:lpstr>ID3 algorithm</vt:lpstr>
      <vt:lpstr>Entropy</vt:lpstr>
      <vt:lpstr>Information Gain</vt:lpstr>
      <vt:lpstr>Example</vt:lpstr>
      <vt:lpstr>Find predictions using Decision tree</vt:lpstr>
      <vt:lpstr>PowerPoint Presentation</vt:lpstr>
      <vt:lpstr>PowerPoint Presentation</vt:lpstr>
      <vt:lpstr>PowerPoint Presentation</vt:lpstr>
      <vt:lpstr>PowerPoint Presentation</vt:lpstr>
      <vt:lpstr>PowerPoint Presentation</vt:lpstr>
      <vt:lpstr>Branch 1: Outlook = Sunny</vt:lpstr>
      <vt:lpstr>Branch 2: Outlook = Overcast</vt:lpstr>
      <vt:lpstr>Branch 3:Outlook = Rain</vt:lpstr>
      <vt:lpstr>Final Decision tree</vt:lpstr>
      <vt:lpstr>Practice Question</vt:lpstr>
      <vt:lpstr>Naïve Bayes Classifier</vt:lpstr>
      <vt:lpstr>Bayes theorem</vt:lpstr>
      <vt:lpstr>Naïve Bayes Classifier</vt:lpstr>
      <vt:lpstr>Naïve Bayes Classifier</vt:lpstr>
      <vt:lpstr>PowerPoint Presentation</vt:lpstr>
      <vt:lpstr>Example</vt:lpstr>
      <vt:lpstr>Step 1:  Compute Prior probability</vt:lpstr>
      <vt:lpstr>Step 2: Compute likelihood probability</vt:lpstr>
      <vt:lpstr>Step3: Calculate Posterior Probabilities</vt:lpstr>
      <vt:lpstr>Decision</vt:lpstr>
      <vt:lpstr>Logistic Regression</vt:lpstr>
      <vt:lpstr>Logistic Regression</vt:lpstr>
      <vt:lpstr>Logistic Regression</vt:lpstr>
      <vt:lpstr>Logistic Regression</vt:lpstr>
      <vt:lpstr>Logistic Regression</vt:lpstr>
      <vt:lpstr>Applications</vt:lpstr>
      <vt:lpstr>Support Vector Machine </vt:lpstr>
      <vt:lpstr>Key Terms</vt:lpstr>
      <vt:lpstr>How SVM algorithm works</vt:lpstr>
      <vt:lpstr>PowerPoint Presentation</vt:lpstr>
      <vt:lpstr>When Data Isn’t Linearly Separable</vt:lpstr>
      <vt:lpstr>Kernel Trick</vt:lpstr>
      <vt:lpstr>How to choose which algorithm to use?</vt:lpstr>
      <vt:lpstr>KNN classifier</vt:lpstr>
      <vt:lpstr>Steps in KNN algorithm</vt:lpstr>
      <vt:lpstr>PowerPoint Presentation</vt:lpstr>
      <vt:lpstr>Example</vt:lpstr>
      <vt:lpstr>PowerPoint Presentation</vt:lpstr>
      <vt:lpstr>PowerPoint Presentation</vt:lpstr>
      <vt:lpstr>Artificial Neural Networks</vt:lpstr>
      <vt:lpstr>Structure of ANN</vt:lpstr>
      <vt:lpstr>Important Key Terms</vt:lpstr>
      <vt:lpstr>Single Layer Perceptron</vt:lpstr>
      <vt:lpstr>Working of Single Layer Perceptron</vt:lpstr>
      <vt:lpstr>Learning Rule</vt:lpstr>
      <vt:lpstr>Learning Rate</vt:lpstr>
      <vt:lpstr>AND gate using Single perceptron</vt:lpstr>
      <vt:lpstr>Multilayer Perceptron</vt:lpstr>
      <vt:lpstr>PowerPoint Presentation</vt:lpstr>
      <vt:lpstr>Working of MLP</vt:lpstr>
      <vt:lpstr>Feedforward Neural Network</vt:lpstr>
      <vt:lpstr>Working of MLP</vt:lpstr>
      <vt:lpstr>Loss functions</vt:lpstr>
      <vt:lpstr>Working of MLP</vt:lpstr>
      <vt:lpstr>Backward Propogation</vt:lpstr>
      <vt:lpstr>Activation Functions</vt:lpstr>
      <vt:lpstr>Confusion Matrix</vt:lpstr>
      <vt:lpstr>PowerPoint Presentation</vt:lpstr>
      <vt:lpstr>Confusion Matrix</vt:lpstr>
      <vt:lpstr>Evaluation Metrics</vt:lpstr>
      <vt:lpstr>Evaluation Metrics</vt:lpstr>
      <vt:lpstr>Evaluation Metrics</vt:lpstr>
      <vt:lpstr>Clustering</vt:lpstr>
      <vt:lpstr>Applications</vt:lpstr>
      <vt:lpstr>K-means Clustering</vt:lpstr>
      <vt:lpstr>Example</vt:lpstr>
      <vt:lpstr>Example</vt:lpstr>
      <vt:lpstr>Example</vt:lpstr>
      <vt:lpstr>Example</vt:lpstr>
      <vt:lpstr>Limitations</vt:lpstr>
      <vt:lpstr>Hierarchical Clustering</vt:lpstr>
      <vt:lpstr>Dendrogram</vt:lpstr>
      <vt:lpstr>Types of hierarchical Clustering</vt:lpstr>
      <vt:lpstr> Agglomerative Clustering </vt:lpstr>
      <vt:lpstr>Agglomerative Clustering</vt:lpstr>
      <vt:lpstr>Divisive Clustering</vt:lpstr>
      <vt:lpstr>PowerPoint Presentation</vt:lpstr>
      <vt:lpstr>Linkage Methods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356</cp:revision>
  <dcterms:created xsi:type="dcterms:W3CDTF">2025-10-25T07:12:40Z</dcterms:created>
  <dcterms:modified xsi:type="dcterms:W3CDTF">2025-11-19T05:27:52Z</dcterms:modified>
</cp:coreProperties>
</file>